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137.jpg" ContentType="image/jpe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2"/>
  </p:notesMasterIdLst>
  <p:sldIdLst>
    <p:sldId id="35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</p:sldIdLst>
  <p:sldSz cx="9144000" cy="9118600"/>
  <p:notesSz cx="9144000" cy="9118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201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BF249-48D8-456C-80C3-55ADD3C6B657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1139825"/>
            <a:ext cx="3086100" cy="3078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4387850"/>
            <a:ext cx="7315200" cy="35909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866140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558B5-E577-4E05-9B10-339FE5379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4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1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39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47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33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45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5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0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18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60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65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8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79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15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95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8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89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89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90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96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24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95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3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95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2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36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68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49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30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91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19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974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83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334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35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757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010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87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747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82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309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988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928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561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96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0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62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663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39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830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74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73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052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6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17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5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10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9738" y="685800"/>
            <a:ext cx="3438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5872-CE12-4569-A49B-B7A41856043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8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jp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2445" y="2826766"/>
            <a:ext cx="5807710" cy="1914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4890" y="5106416"/>
            <a:ext cx="4782820" cy="2279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351" y="199136"/>
            <a:ext cx="8369299" cy="430887"/>
          </a:xfrm>
        </p:spPr>
        <p:txBody>
          <a:bodyPr lIns="0" tIns="0" rIns="0" bIns="0"/>
          <a:lstStyle>
            <a:lvl1pPr algn="ctr">
              <a:defRPr sz="2800" b="1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351" y="199136"/>
            <a:ext cx="8369299" cy="430887"/>
          </a:xfrm>
        </p:spPr>
        <p:txBody>
          <a:bodyPr lIns="0" tIns="0" rIns="0" bIns="0"/>
          <a:lstStyle>
            <a:lvl1pPr algn="ctr">
              <a:defRPr sz="2800" b="1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1630" y="2097278"/>
            <a:ext cx="2972181" cy="6018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18789" y="2097278"/>
            <a:ext cx="2972181" cy="6018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351" y="749300"/>
            <a:ext cx="8369299" cy="430887"/>
          </a:xfrm>
        </p:spPr>
        <p:txBody>
          <a:bodyPr lIns="0" tIns="0" rIns="0" bIns="0"/>
          <a:lstStyle>
            <a:lvl1pPr algn="ctr">
              <a:defRPr sz="2800" b="1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5664" y="0"/>
            <a:ext cx="640079" cy="695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65814" cy="95979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693" y="977900"/>
            <a:ext cx="518234" cy="41452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4515" y="69596"/>
            <a:ext cx="853439" cy="8458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1081" y="154177"/>
            <a:ext cx="1066800" cy="8458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59933" y="238759"/>
            <a:ext cx="1280160" cy="84581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16499" y="323340"/>
            <a:ext cx="1493520" cy="8458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75351" y="407923"/>
            <a:ext cx="1700783" cy="8458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31917" y="492504"/>
            <a:ext cx="1882139" cy="8458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895341" y="577087"/>
            <a:ext cx="1914143" cy="84581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4485" y="661668"/>
            <a:ext cx="1865375" cy="84581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75935" y="746251"/>
            <a:ext cx="1645919" cy="84581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45099" y="830833"/>
            <a:ext cx="1438655" cy="84581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414263" y="915415"/>
            <a:ext cx="1225295" cy="84581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85713" y="999998"/>
            <a:ext cx="1011936" cy="84581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754877" y="1084578"/>
            <a:ext cx="804672" cy="84581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3003295" y="101600"/>
            <a:ext cx="326390" cy="249554"/>
          </a:xfrm>
          <a:custGeom>
            <a:avLst/>
            <a:gdLst/>
            <a:ahLst/>
            <a:cxnLst/>
            <a:rect l="l" t="t" r="r" b="b"/>
            <a:pathLst>
              <a:path w="326389" h="249554">
                <a:moveTo>
                  <a:pt x="153162" y="244601"/>
                </a:moveTo>
                <a:lnTo>
                  <a:pt x="114871" y="244601"/>
                </a:lnTo>
                <a:lnTo>
                  <a:pt x="76581" y="244601"/>
                </a:lnTo>
                <a:lnTo>
                  <a:pt x="38290" y="244601"/>
                </a:lnTo>
                <a:lnTo>
                  <a:pt x="0" y="244601"/>
                </a:lnTo>
                <a:lnTo>
                  <a:pt x="1964" y="230016"/>
                </a:lnTo>
                <a:lnTo>
                  <a:pt x="16002" y="188975"/>
                </a:lnTo>
                <a:lnTo>
                  <a:pt x="49434" y="144398"/>
                </a:lnTo>
                <a:lnTo>
                  <a:pt x="66294" y="127253"/>
                </a:lnTo>
                <a:lnTo>
                  <a:pt x="76283" y="116657"/>
                </a:lnTo>
                <a:lnTo>
                  <a:pt x="99060" y="86105"/>
                </a:lnTo>
                <a:lnTo>
                  <a:pt x="101346" y="79247"/>
                </a:lnTo>
                <a:lnTo>
                  <a:pt x="101346" y="72389"/>
                </a:lnTo>
                <a:lnTo>
                  <a:pt x="101346" y="64769"/>
                </a:lnTo>
                <a:lnTo>
                  <a:pt x="99060" y="58673"/>
                </a:lnTo>
                <a:lnTo>
                  <a:pt x="95250" y="53339"/>
                </a:lnTo>
                <a:lnTo>
                  <a:pt x="90678" y="48767"/>
                </a:lnTo>
                <a:lnTo>
                  <a:pt x="85344" y="45719"/>
                </a:lnTo>
                <a:lnTo>
                  <a:pt x="79248" y="45719"/>
                </a:lnTo>
                <a:lnTo>
                  <a:pt x="73152" y="45719"/>
                </a:lnTo>
                <a:lnTo>
                  <a:pt x="54864" y="82295"/>
                </a:lnTo>
                <a:lnTo>
                  <a:pt x="42171" y="81033"/>
                </a:lnTo>
                <a:lnTo>
                  <a:pt x="29337" y="79628"/>
                </a:lnTo>
                <a:lnTo>
                  <a:pt x="16502" y="78224"/>
                </a:lnTo>
                <a:lnTo>
                  <a:pt x="3810" y="76961"/>
                </a:lnTo>
                <a:lnTo>
                  <a:pt x="14478" y="32765"/>
                </a:lnTo>
                <a:lnTo>
                  <a:pt x="45469" y="4500"/>
                </a:lnTo>
                <a:lnTo>
                  <a:pt x="77724" y="0"/>
                </a:lnTo>
                <a:lnTo>
                  <a:pt x="90606" y="440"/>
                </a:lnTo>
                <a:lnTo>
                  <a:pt x="127087" y="12513"/>
                </a:lnTo>
                <a:lnTo>
                  <a:pt x="150209" y="50577"/>
                </a:lnTo>
                <a:lnTo>
                  <a:pt x="152400" y="70103"/>
                </a:lnTo>
                <a:lnTo>
                  <a:pt x="151709" y="80938"/>
                </a:lnTo>
                <a:lnTo>
                  <a:pt x="136362" y="122455"/>
                </a:lnTo>
                <a:lnTo>
                  <a:pt x="106680" y="156209"/>
                </a:lnTo>
                <a:lnTo>
                  <a:pt x="99393" y="162627"/>
                </a:lnTo>
                <a:lnTo>
                  <a:pt x="93535" y="168116"/>
                </a:lnTo>
                <a:lnTo>
                  <a:pt x="89106" y="172604"/>
                </a:lnTo>
                <a:lnTo>
                  <a:pt x="86106" y="176021"/>
                </a:lnTo>
                <a:lnTo>
                  <a:pt x="82296" y="179831"/>
                </a:lnTo>
                <a:lnTo>
                  <a:pt x="78486" y="184403"/>
                </a:lnTo>
                <a:lnTo>
                  <a:pt x="73914" y="190499"/>
                </a:lnTo>
                <a:lnTo>
                  <a:pt x="93475" y="190499"/>
                </a:lnTo>
                <a:lnTo>
                  <a:pt x="113252" y="190499"/>
                </a:lnTo>
                <a:lnTo>
                  <a:pt x="133171" y="190499"/>
                </a:lnTo>
                <a:lnTo>
                  <a:pt x="153162" y="190499"/>
                </a:lnTo>
                <a:lnTo>
                  <a:pt x="153162" y="204204"/>
                </a:lnTo>
                <a:lnTo>
                  <a:pt x="153162" y="217836"/>
                </a:lnTo>
                <a:lnTo>
                  <a:pt x="153162" y="231326"/>
                </a:lnTo>
                <a:lnTo>
                  <a:pt x="153162" y="244601"/>
                </a:lnTo>
                <a:close/>
              </a:path>
              <a:path w="326389" h="249554">
                <a:moveTo>
                  <a:pt x="195834" y="3809"/>
                </a:moveTo>
                <a:lnTo>
                  <a:pt x="226123" y="3809"/>
                </a:lnTo>
                <a:lnTo>
                  <a:pt x="256413" y="3809"/>
                </a:lnTo>
                <a:lnTo>
                  <a:pt x="286702" y="3809"/>
                </a:lnTo>
                <a:lnTo>
                  <a:pt x="316992" y="3809"/>
                </a:lnTo>
                <a:lnTo>
                  <a:pt x="316992" y="17395"/>
                </a:lnTo>
                <a:lnTo>
                  <a:pt x="316992" y="30765"/>
                </a:lnTo>
                <a:lnTo>
                  <a:pt x="316992" y="43993"/>
                </a:lnTo>
                <a:lnTo>
                  <a:pt x="316992" y="57149"/>
                </a:lnTo>
                <a:lnTo>
                  <a:pt x="296858" y="57149"/>
                </a:lnTo>
                <a:lnTo>
                  <a:pt x="276510" y="57149"/>
                </a:lnTo>
                <a:lnTo>
                  <a:pt x="256020" y="57149"/>
                </a:lnTo>
                <a:lnTo>
                  <a:pt x="235458" y="57149"/>
                </a:lnTo>
                <a:lnTo>
                  <a:pt x="234315" y="66293"/>
                </a:lnTo>
                <a:lnTo>
                  <a:pt x="233172" y="75437"/>
                </a:lnTo>
                <a:lnTo>
                  <a:pt x="232029" y="84581"/>
                </a:lnTo>
                <a:lnTo>
                  <a:pt x="230886" y="93725"/>
                </a:lnTo>
                <a:lnTo>
                  <a:pt x="236220" y="89915"/>
                </a:lnTo>
                <a:lnTo>
                  <a:pt x="242316" y="87629"/>
                </a:lnTo>
                <a:lnTo>
                  <a:pt x="247650" y="86105"/>
                </a:lnTo>
                <a:lnTo>
                  <a:pt x="252984" y="83819"/>
                </a:lnTo>
                <a:lnTo>
                  <a:pt x="259080" y="83057"/>
                </a:lnTo>
                <a:lnTo>
                  <a:pt x="264414" y="83057"/>
                </a:lnTo>
                <a:lnTo>
                  <a:pt x="308610" y="105155"/>
                </a:lnTo>
                <a:lnTo>
                  <a:pt x="325004" y="144160"/>
                </a:lnTo>
                <a:lnTo>
                  <a:pt x="326136" y="160019"/>
                </a:lnTo>
                <a:lnTo>
                  <a:pt x="325564" y="171438"/>
                </a:lnTo>
                <a:lnTo>
                  <a:pt x="312431" y="215134"/>
                </a:lnTo>
                <a:lnTo>
                  <a:pt x="283594" y="242744"/>
                </a:lnTo>
                <a:lnTo>
                  <a:pt x="250698" y="249173"/>
                </a:lnTo>
                <a:lnTo>
                  <a:pt x="241851" y="248888"/>
                </a:lnTo>
                <a:lnTo>
                  <a:pt x="202203" y="235172"/>
                </a:lnTo>
                <a:lnTo>
                  <a:pt x="182880" y="211073"/>
                </a:lnTo>
                <a:lnTo>
                  <a:pt x="180046" y="204954"/>
                </a:lnTo>
                <a:lnTo>
                  <a:pt x="177355" y="198119"/>
                </a:lnTo>
                <a:lnTo>
                  <a:pt x="174950" y="190714"/>
                </a:lnTo>
                <a:lnTo>
                  <a:pt x="172974" y="182879"/>
                </a:lnTo>
                <a:lnTo>
                  <a:pt x="185999" y="180724"/>
                </a:lnTo>
                <a:lnTo>
                  <a:pt x="198882" y="178784"/>
                </a:lnTo>
                <a:lnTo>
                  <a:pt x="211764" y="176986"/>
                </a:lnTo>
                <a:lnTo>
                  <a:pt x="224790" y="175259"/>
                </a:lnTo>
                <a:lnTo>
                  <a:pt x="226218" y="182820"/>
                </a:lnTo>
                <a:lnTo>
                  <a:pt x="228219" y="189452"/>
                </a:lnTo>
                <a:lnTo>
                  <a:pt x="230790" y="195083"/>
                </a:lnTo>
                <a:lnTo>
                  <a:pt x="233934" y="199643"/>
                </a:lnTo>
                <a:lnTo>
                  <a:pt x="238506" y="205739"/>
                </a:lnTo>
                <a:lnTo>
                  <a:pt x="243840" y="208025"/>
                </a:lnTo>
                <a:lnTo>
                  <a:pt x="249936" y="208025"/>
                </a:lnTo>
                <a:lnTo>
                  <a:pt x="257556" y="208025"/>
                </a:lnTo>
                <a:lnTo>
                  <a:pt x="274320" y="166115"/>
                </a:lnTo>
                <a:lnTo>
                  <a:pt x="273891" y="155983"/>
                </a:lnTo>
                <a:lnTo>
                  <a:pt x="256794" y="124205"/>
                </a:lnTo>
                <a:lnTo>
                  <a:pt x="249174" y="124205"/>
                </a:lnTo>
                <a:lnTo>
                  <a:pt x="243840" y="124205"/>
                </a:lnTo>
                <a:lnTo>
                  <a:pt x="223266" y="141731"/>
                </a:lnTo>
                <a:lnTo>
                  <a:pt x="212407" y="139565"/>
                </a:lnTo>
                <a:lnTo>
                  <a:pt x="201549" y="137540"/>
                </a:lnTo>
                <a:lnTo>
                  <a:pt x="190690" y="135516"/>
                </a:lnTo>
                <a:lnTo>
                  <a:pt x="179832" y="133349"/>
                </a:lnTo>
                <a:lnTo>
                  <a:pt x="183832" y="101215"/>
                </a:lnTo>
                <a:lnTo>
                  <a:pt x="187833" y="68865"/>
                </a:lnTo>
                <a:lnTo>
                  <a:pt x="191833" y="36373"/>
                </a:lnTo>
                <a:lnTo>
                  <a:pt x="195834" y="3809"/>
                </a:lnTo>
                <a:close/>
              </a:path>
            </a:pathLst>
          </a:custGeom>
          <a:ln w="952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350577" y="163131"/>
            <a:ext cx="235838" cy="187832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07371" y="163131"/>
            <a:ext cx="235838" cy="187832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2282444" y="576326"/>
            <a:ext cx="187960" cy="249554"/>
          </a:xfrm>
          <a:custGeom>
            <a:avLst/>
            <a:gdLst/>
            <a:ahLst/>
            <a:cxnLst/>
            <a:rect l="l" t="t" r="r" b="b"/>
            <a:pathLst>
              <a:path w="187960" h="249555">
                <a:moveTo>
                  <a:pt x="99821" y="157733"/>
                </a:moveTo>
                <a:lnTo>
                  <a:pt x="99821" y="145160"/>
                </a:lnTo>
                <a:lnTo>
                  <a:pt x="99821" y="132587"/>
                </a:lnTo>
                <a:lnTo>
                  <a:pt x="99821" y="120014"/>
                </a:lnTo>
                <a:lnTo>
                  <a:pt x="99821" y="107441"/>
                </a:lnTo>
                <a:lnTo>
                  <a:pt x="121979" y="107441"/>
                </a:lnTo>
                <a:lnTo>
                  <a:pt x="143922" y="107441"/>
                </a:lnTo>
                <a:lnTo>
                  <a:pt x="165723" y="107441"/>
                </a:lnTo>
                <a:lnTo>
                  <a:pt x="187451" y="107441"/>
                </a:lnTo>
                <a:lnTo>
                  <a:pt x="187451" y="133159"/>
                </a:lnTo>
                <a:lnTo>
                  <a:pt x="187451" y="158876"/>
                </a:lnTo>
                <a:lnTo>
                  <a:pt x="187451" y="184594"/>
                </a:lnTo>
                <a:lnTo>
                  <a:pt x="187451" y="210311"/>
                </a:lnTo>
                <a:lnTo>
                  <a:pt x="175617" y="220753"/>
                </a:lnTo>
                <a:lnTo>
                  <a:pt x="133099" y="244351"/>
                </a:lnTo>
                <a:lnTo>
                  <a:pt x="96773" y="249173"/>
                </a:lnTo>
                <a:lnTo>
                  <a:pt x="81367" y="248197"/>
                </a:lnTo>
                <a:lnTo>
                  <a:pt x="43433" y="234695"/>
                </a:lnTo>
                <a:lnTo>
                  <a:pt x="17716" y="204370"/>
                </a:lnTo>
                <a:lnTo>
                  <a:pt x="3143" y="159638"/>
                </a:lnTo>
                <a:lnTo>
                  <a:pt x="0" y="124205"/>
                </a:lnTo>
                <a:lnTo>
                  <a:pt x="845" y="105346"/>
                </a:lnTo>
                <a:lnTo>
                  <a:pt x="12953" y="55625"/>
                </a:lnTo>
                <a:lnTo>
                  <a:pt x="38135" y="19835"/>
                </a:lnTo>
                <a:lnTo>
                  <a:pt x="84677" y="714"/>
                </a:lnTo>
                <a:lnTo>
                  <a:pt x="99821" y="0"/>
                </a:lnTo>
                <a:lnTo>
                  <a:pt x="113823" y="428"/>
                </a:lnTo>
                <a:lnTo>
                  <a:pt x="152685" y="11179"/>
                </a:lnTo>
                <a:lnTo>
                  <a:pt x="179069" y="46767"/>
                </a:lnTo>
                <a:lnTo>
                  <a:pt x="185165" y="67817"/>
                </a:lnTo>
                <a:lnTo>
                  <a:pt x="171449" y="71127"/>
                </a:lnTo>
                <a:lnTo>
                  <a:pt x="157733" y="74294"/>
                </a:lnTo>
                <a:lnTo>
                  <a:pt x="144017" y="77462"/>
                </a:lnTo>
                <a:lnTo>
                  <a:pt x="130301" y="80771"/>
                </a:lnTo>
                <a:lnTo>
                  <a:pt x="128015" y="71627"/>
                </a:lnTo>
                <a:lnTo>
                  <a:pt x="124205" y="64769"/>
                </a:lnTo>
                <a:lnTo>
                  <a:pt x="118871" y="60197"/>
                </a:lnTo>
                <a:lnTo>
                  <a:pt x="113537" y="54863"/>
                </a:lnTo>
                <a:lnTo>
                  <a:pt x="106679" y="52577"/>
                </a:lnTo>
                <a:lnTo>
                  <a:pt x="98297" y="52577"/>
                </a:lnTo>
                <a:lnTo>
                  <a:pt x="89475" y="53590"/>
                </a:lnTo>
                <a:lnTo>
                  <a:pt x="60007" y="91535"/>
                </a:lnTo>
                <a:lnTo>
                  <a:pt x="57150" y="123443"/>
                </a:lnTo>
                <a:lnTo>
                  <a:pt x="57864" y="141565"/>
                </a:lnTo>
                <a:lnTo>
                  <a:pt x="68579" y="179069"/>
                </a:lnTo>
                <a:lnTo>
                  <a:pt x="99821" y="195833"/>
                </a:lnTo>
                <a:lnTo>
                  <a:pt x="106679" y="195833"/>
                </a:lnTo>
                <a:lnTo>
                  <a:pt x="137921" y="180594"/>
                </a:lnTo>
                <a:lnTo>
                  <a:pt x="137921" y="172973"/>
                </a:lnTo>
                <a:lnTo>
                  <a:pt x="137921" y="165353"/>
                </a:lnTo>
                <a:lnTo>
                  <a:pt x="137921" y="157733"/>
                </a:lnTo>
                <a:lnTo>
                  <a:pt x="128325" y="157733"/>
                </a:lnTo>
                <a:lnTo>
                  <a:pt x="118872" y="157733"/>
                </a:lnTo>
                <a:lnTo>
                  <a:pt x="109418" y="157733"/>
                </a:lnTo>
                <a:lnTo>
                  <a:pt x="99821" y="157733"/>
                </a:lnTo>
                <a:close/>
              </a:path>
            </a:pathLst>
          </a:custGeom>
          <a:ln w="952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489517" y="637857"/>
            <a:ext cx="464439" cy="19240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3046729" y="580136"/>
            <a:ext cx="140970" cy="241300"/>
          </a:xfrm>
          <a:custGeom>
            <a:avLst/>
            <a:gdLst/>
            <a:ahLst/>
            <a:cxnLst/>
            <a:rect l="l" t="t" r="r" b="b"/>
            <a:pathLst>
              <a:path w="140969" h="241300">
                <a:moveTo>
                  <a:pt x="0" y="0"/>
                </a:moveTo>
                <a:lnTo>
                  <a:pt x="35313" y="0"/>
                </a:lnTo>
                <a:lnTo>
                  <a:pt x="70484" y="0"/>
                </a:lnTo>
                <a:lnTo>
                  <a:pt x="105656" y="0"/>
                </a:lnTo>
                <a:lnTo>
                  <a:pt x="140969" y="0"/>
                </a:lnTo>
                <a:lnTo>
                  <a:pt x="140969" y="13025"/>
                </a:lnTo>
                <a:lnTo>
                  <a:pt x="140969" y="25908"/>
                </a:lnTo>
                <a:lnTo>
                  <a:pt x="140969" y="38790"/>
                </a:lnTo>
                <a:lnTo>
                  <a:pt x="140969" y="51816"/>
                </a:lnTo>
                <a:lnTo>
                  <a:pt x="119943" y="51816"/>
                </a:lnTo>
                <a:lnTo>
                  <a:pt x="99059" y="51816"/>
                </a:lnTo>
                <a:lnTo>
                  <a:pt x="78176" y="51816"/>
                </a:lnTo>
                <a:lnTo>
                  <a:pt x="57149" y="51816"/>
                </a:lnTo>
                <a:lnTo>
                  <a:pt x="57149" y="62543"/>
                </a:lnTo>
                <a:lnTo>
                  <a:pt x="57149" y="73056"/>
                </a:lnTo>
                <a:lnTo>
                  <a:pt x="57149" y="83427"/>
                </a:lnTo>
                <a:lnTo>
                  <a:pt x="57149" y="93726"/>
                </a:lnTo>
                <a:lnTo>
                  <a:pt x="75307" y="93726"/>
                </a:lnTo>
                <a:lnTo>
                  <a:pt x="93249" y="93726"/>
                </a:lnTo>
                <a:lnTo>
                  <a:pt x="111049" y="93726"/>
                </a:lnTo>
                <a:lnTo>
                  <a:pt x="128777" y="93726"/>
                </a:lnTo>
                <a:lnTo>
                  <a:pt x="128777" y="106168"/>
                </a:lnTo>
                <a:lnTo>
                  <a:pt x="128777" y="118395"/>
                </a:lnTo>
                <a:lnTo>
                  <a:pt x="128777" y="130480"/>
                </a:lnTo>
                <a:lnTo>
                  <a:pt x="128777" y="142494"/>
                </a:lnTo>
                <a:lnTo>
                  <a:pt x="111049" y="142494"/>
                </a:lnTo>
                <a:lnTo>
                  <a:pt x="93249" y="142494"/>
                </a:lnTo>
                <a:lnTo>
                  <a:pt x="75307" y="142494"/>
                </a:lnTo>
                <a:lnTo>
                  <a:pt x="57149" y="142494"/>
                </a:lnTo>
                <a:lnTo>
                  <a:pt x="57149" y="167068"/>
                </a:lnTo>
                <a:lnTo>
                  <a:pt x="57149" y="191643"/>
                </a:lnTo>
                <a:lnTo>
                  <a:pt x="57149" y="216217"/>
                </a:lnTo>
                <a:lnTo>
                  <a:pt x="57149" y="240792"/>
                </a:lnTo>
                <a:lnTo>
                  <a:pt x="42862" y="240792"/>
                </a:lnTo>
                <a:lnTo>
                  <a:pt x="28574" y="240792"/>
                </a:lnTo>
                <a:lnTo>
                  <a:pt x="14287" y="240792"/>
                </a:lnTo>
                <a:lnTo>
                  <a:pt x="0" y="240792"/>
                </a:lnTo>
                <a:lnTo>
                  <a:pt x="0" y="192779"/>
                </a:lnTo>
                <a:lnTo>
                  <a:pt x="0" y="144731"/>
                </a:lnTo>
                <a:lnTo>
                  <a:pt x="0" y="96609"/>
                </a:lnTo>
                <a:lnTo>
                  <a:pt x="0" y="4837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214179" y="575373"/>
            <a:ext cx="488060" cy="254889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3794252" y="576326"/>
            <a:ext cx="179070" cy="249554"/>
          </a:xfrm>
          <a:custGeom>
            <a:avLst/>
            <a:gdLst/>
            <a:ahLst/>
            <a:cxnLst/>
            <a:rect l="l" t="t" r="r" b="b"/>
            <a:pathLst>
              <a:path w="179070" h="249555">
                <a:moveTo>
                  <a:pt x="129539" y="146303"/>
                </a:moveTo>
                <a:lnTo>
                  <a:pt x="141672" y="151328"/>
                </a:lnTo>
                <a:lnTo>
                  <a:pt x="154019" y="156209"/>
                </a:lnTo>
                <a:lnTo>
                  <a:pt x="166508" y="161091"/>
                </a:lnTo>
                <a:lnTo>
                  <a:pt x="179069" y="166115"/>
                </a:lnTo>
                <a:lnTo>
                  <a:pt x="163067" y="211835"/>
                </a:lnTo>
                <a:lnTo>
                  <a:pt x="136397" y="239267"/>
                </a:lnTo>
                <a:lnTo>
                  <a:pt x="96011" y="249173"/>
                </a:lnTo>
                <a:lnTo>
                  <a:pt x="81736" y="248459"/>
                </a:lnTo>
                <a:lnTo>
                  <a:pt x="37504" y="231005"/>
                </a:lnTo>
                <a:lnTo>
                  <a:pt x="13715" y="197357"/>
                </a:lnTo>
                <a:lnTo>
                  <a:pt x="964" y="145494"/>
                </a:lnTo>
                <a:lnTo>
                  <a:pt x="0" y="124205"/>
                </a:lnTo>
                <a:lnTo>
                  <a:pt x="1559" y="95761"/>
                </a:lnTo>
                <a:lnTo>
                  <a:pt x="13823" y="49732"/>
                </a:lnTo>
                <a:lnTo>
                  <a:pt x="37671" y="18002"/>
                </a:lnTo>
                <a:lnTo>
                  <a:pt x="92963" y="0"/>
                </a:lnTo>
                <a:lnTo>
                  <a:pt x="109680" y="1142"/>
                </a:lnTo>
                <a:lnTo>
                  <a:pt x="147827" y="18287"/>
                </a:lnTo>
                <a:lnTo>
                  <a:pt x="172152" y="56971"/>
                </a:lnTo>
                <a:lnTo>
                  <a:pt x="139826" y="85713"/>
                </a:lnTo>
                <a:lnTo>
                  <a:pt x="125729" y="82295"/>
                </a:lnTo>
                <a:lnTo>
                  <a:pt x="123443" y="76961"/>
                </a:lnTo>
                <a:lnTo>
                  <a:pt x="121919" y="73151"/>
                </a:lnTo>
                <a:lnTo>
                  <a:pt x="118871" y="67817"/>
                </a:lnTo>
                <a:lnTo>
                  <a:pt x="114299" y="63245"/>
                </a:lnTo>
                <a:lnTo>
                  <a:pt x="109727" y="60197"/>
                </a:lnTo>
                <a:lnTo>
                  <a:pt x="105155" y="57149"/>
                </a:lnTo>
                <a:lnTo>
                  <a:pt x="100583" y="55625"/>
                </a:lnTo>
                <a:lnTo>
                  <a:pt x="94487" y="55625"/>
                </a:lnTo>
                <a:lnTo>
                  <a:pt x="61650" y="84760"/>
                </a:lnTo>
                <a:lnTo>
                  <a:pt x="57149" y="123443"/>
                </a:lnTo>
                <a:lnTo>
                  <a:pt x="57721" y="141874"/>
                </a:lnTo>
                <a:lnTo>
                  <a:pt x="71413" y="184749"/>
                </a:lnTo>
                <a:lnTo>
                  <a:pt x="92201" y="192785"/>
                </a:lnTo>
                <a:lnTo>
                  <a:pt x="100202" y="192071"/>
                </a:lnTo>
                <a:lnTo>
                  <a:pt x="127099" y="157031"/>
                </a:lnTo>
                <a:lnTo>
                  <a:pt x="129539" y="146303"/>
                </a:lnTo>
                <a:close/>
              </a:path>
            </a:pathLst>
          </a:custGeom>
          <a:ln w="952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992943" y="575373"/>
            <a:ext cx="457581" cy="254889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4459478" y="580136"/>
            <a:ext cx="100330" cy="245745"/>
          </a:xfrm>
          <a:custGeom>
            <a:avLst/>
            <a:gdLst/>
            <a:ahLst/>
            <a:cxnLst/>
            <a:rect l="l" t="t" r="r" b="b"/>
            <a:pathLst>
              <a:path w="100329" h="245744">
                <a:moveTo>
                  <a:pt x="69341" y="0"/>
                </a:moveTo>
                <a:lnTo>
                  <a:pt x="69341" y="16573"/>
                </a:lnTo>
                <a:lnTo>
                  <a:pt x="69341" y="33147"/>
                </a:lnTo>
                <a:lnTo>
                  <a:pt x="69341" y="49720"/>
                </a:lnTo>
                <a:lnTo>
                  <a:pt x="69341" y="66294"/>
                </a:lnTo>
                <a:lnTo>
                  <a:pt x="76640" y="66294"/>
                </a:lnTo>
                <a:lnTo>
                  <a:pt x="83724" y="66294"/>
                </a:lnTo>
                <a:lnTo>
                  <a:pt x="90666" y="66294"/>
                </a:lnTo>
                <a:lnTo>
                  <a:pt x="97535" y="66294"/>
                </a:lnTo>
                <a:lnTo>
                  <a:pt x="97535" y="78747"/>
                </a:lnTo>
                <a:lnTo>
                  <a:pt x="97535" y="91059"/>
                </a:lnTo>
                <a:lnTo>
                  <a:pt x="97535" y="103370"/>
                </a:lnTo>
                <a:lnTo>
                  <a:pt x="97535" y="115824"/>
                </a:lnTo>
                <a:lnTo>
                  <a:pt x="90666" y="115824"/>
                </a:lnTo>
                <a:lnTo>
                  <a:pt x="83724" y="115824"/>
                </a:lnTo>
                <a:lnTo>
                  <a:pt x="76640" y="115824"/>
                </a:lnTo>
                <a:lnTo>
                  <a:pt x="69341" y="115824"/>
                </a:lnTo>
                <a:lnTo>
                  <a:pt x="69341" y="131254"/>
                </a:lnTo>
                <a:lnTo>
                  <a:pt x="69341" y="146685"/>
                </a:lnTo>
                <a:lnTo>
                  <a:pt x="69341" y="162115"/>
                </a:lnTo>
                <a:lnTo>
                  <a:pt x="69341" y="177546"/>
                </a:lnTo>
                <a:lnTo>
                  <a:pt x="69341" y="185166"/>
                </a:lnTo>
                <a:lnTo>
                  <a:pt x="70103" y="189738"/>
                </a:lnTo>
                <a:lnTo>
                  <a:pt x="71627" y="192024"/>
                </a:lnTo>
                <a:lnTo>
                  <a:pt x="73151" y="195834"/>
                </a:lnTo>
                <a:lnTo>
                  <a:pt x="76199" y="197358"/>
                </a:lnTo>
                <a:lnTo>
                  <a:pt x="80009" y="197358"/>
                </a:lnTo>
                <a:lnTo>
                  <a:pt x="83819" y="197358"/>
                </a:lnTo>
                <a:lnTo>
                  <a:pt x="89153" y="196596"/>
                </a:lnTo>
                <a:lnTo>
                  <a:pt x="96011" y="193548"/>
                </a:lnTo>
                <a:lnTo>
                  <a:pt x="96714" y="204978"/>
                </a:lnTo>
                <a:lnTo>
                  <a:pt x="97631" y="216408"/>
                </a:lnTo>
                <a:lnTo>
                  <a:pt x="98690" y="227838"/>
                </a:lnTo>
                <a:lnTo>
                  <a:pt x="99821" y="239268"/>
                </a:lnTo>
                <a:lnTo>
                  <a:pt x="90368" y="241827"/>
                </a:lnTo>
                <a:lnTo>
                  <a:pt x="81343" y="243744"/>
                </a:lnTo>
                <a:lnTo>
                  <a:pt x="72604" y="244947"/>
                </a:lnTo>
                <a:lnTo>
                  <a:pt x="64007" y="245364"/>
                </a:lnTo>
                <a:lnTo>
                  <a:pt x="55316" y="244935"/>
                </a:lnTo>
                <a:lnTo>
                  <a:pt x="22859" y="219456"/>
                </a:lnTo>
                <a:lnTo>
                  <a:pt x="18287" y="176784"/>
                </a:lnTo>
                <a:lnTo>
                  <a:pt x="18287" y="161365"/>
                </a:lnTo>
                <a:lnTo>
                  <a:pt x="18287" y="146018"/>
                </a:lnTo>
                <a:lnTo>
                  <a:pt x="18287" y="130813"/>
                </a:lnTo>
                <a:lnTo>
                  <a:pt x="18287" y="115824"/>
                </a:lnTo>
                <a:lnTo>
                  <a:pt x="12191" y="115824"/>
                </a:lnTo>
                <a:lnTo>
                  <a:pt x="6095" y="115824"/>
                </a:lnTo>
                <a:lnTo>
                  <a:pt x="0" y="115824"/>
                </a:lnTo>
                <a:lnTo>
                  <a:pt x="0" y="103370"/>
                </a:lnTo>
                <a:lnTo>
                  <a:pt x="0" y="91059"/>
                </a:lnTo>
                <a:lnTo>
                  <a:pt x="0" y="78747"/>
                </a:lnTo>
                <a:lnTo>
                  <a:pt x="0" y="66294"/>
                </a:lnTo>
                <a:lnTo>
                  <a:pt x="6095" y="66294"/>
                </a:lnTo>
                <a:lnTo>
                  <a:pt x="12191" y="66294"/>
                </a:lnTo>
                <a:lnTo>
                  <a:pt x="18287" y="66294"/>
                </a:lnTo>
                <a:lnTo>
                  <a:pt x="18287" y="58293"/>
                </a:lnTo>
                <a:lnTo>
                  <a:pt x="18287" y="50292"/>
                </a:lnTo>
                <a:lnTo>
                  <a:pt x="18287" y="42291"/>
                </a:lnTo>
                <a:lnTo>
                  <a:pt x="18287" y="34290"/>
                </a:lnTo>
                <a:lnTo>
                  <a:pt x="30980" y="25717"/>
                </a:lnTo>
                <a:lnTo>
                  <a:pt x="43814" y="17145"/>
                </a:lnTo>
                <a:lnTo>
                  <a:pt x="56649" y="8572"/>
                </a:lnTo>
                <a:lnTo>
                  <a:pt x="69341" y="0"/>
                </a:lnTo>
                <a:close/>
              </a:path>
            </a:pathLst>
          </a:custGeom>
          <a:ln w="952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924041" y="1169160"/>
            <a:ext cx="591312" cy="84581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095491" y="1253742"/>
            <a:ext cx="377951" cy="84581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264655" y="1338324"/>
            <a:ext cx="164592" cy="64771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20965" y="1355661"/>
            <a:ext cx="128397" cy="160400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7894" y="1587500"/>
            <a:ext cx="317167" cy="241553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20965" y="1736661"/>
            <a:ext cx="128397" cy="160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2679"/>
            <a:ext cx="7772400" cy="43088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67207"/>
            <a:ext cx="6400800" cy="4616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1630" y="8480298"/>
            <a:ext cx="1571498" cy="2769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23084" y="8480298"/>
            <a:ext cx="2186432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76843" y="33528"/>
            <a:ext cx="838199" cy="7284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351" y="199136"/>
            <a:ext cx="83692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7439" y="2308352"/>
            <a:ext cx="572833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23084" y="8480298"/>
            <a:ext cx="2186432" cy="455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1630" y="8480298"/>
            <a:ext cx="1571498" cy="455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56904" y="6294739"/>
            <a:ext cx="269240" cy="222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  <p:pic>
        <p:nvPicPr>
          <p:cNvPr id="9" name="bg object 17"/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865814" cy="9597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ctr">
        <a:defRPr>
          <a:latin typeface="+mj-lt"/>
          <a:ea typeface="+mj-ea"/>
          <a:cs typeface="+mj-cs"/>
        </a:defRPr>
      </a:lvl1pPr>
    </p:titleStyle>
    <p:bodyStyle>
      <a:lvl1pPr marL="0" algn="ctr">
        <a:defRPr sz="2800"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26" Type="http://schemas.openxmlformats.org/officeDocument/2006/relationships/image" Target="../media/image51.png"/><Relationship Id="rId3" Type="http://schemas.openxmlformats.org/officeDocument/2006/relationships/image" Target="../media/image26.png"/><Relationship Id="rId21" Type="http://schemas.openxmlformats.org/officeDocument/2006/relationships/image" Target="../media/image46.png"/><Relationship Id="rId34" Type="http://schemas.openxmlformats.org/officeDocument/2006/relationships/image" Target="../media/image59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jpg"/><Relationship Id="rId38" Type="http://schemas.openxmlformats.org/officeDocument/2006/relationships/image" Target="../media/image63.jpg"/><Relationship Id="rId2" Type="http://schemas.openxmlformats.org/officeDocument/2006/relationships/image" Target="../media/image28.jpg"/><Relationship Id="rId16" Type="http://schemas.openxmlformats.org/officeDocument/2006/relationships/image" Target="../media/image41.png"/><Relationship Id="rId20" Type="http://schemas.openxmlformats.org/officeDocument/2006/relationships/image" Target="../media/image45.jpg"/><Relationship Id="rId29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jpg"/><Relationship Id="rId37" Type="http://schemas.openxmlformats.org/officeDocument/2006/relationships/image" Target="../media/image62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23" Type="http://schemas.openxmlformats.org/officeDocument/2006/relationships/image" Target="../media/image48.png"/><Relationship Id="rId28" Type="http://schemas.openxmlformats.org/officeDocument/2006/relationships/image" Target="../media/image53.jpg"/><Relationship Id="rId36" Type="http://schemas.openxmlformats.org/officeDocument/2006/relationships/image" Target="../media/image61.jpg"/><Relationship Id="rId10" Type="http://schemas.openxmlformats.org/officeDocument/2006/relationships/image" Target="../media/image35.jpg"/><Relationship Id="rId19" Type="http://schemas.openxmlformats.org/officeDocument/2006/relationships/image" Target="../media/image44.jpg"/><Relationship Id="rId31" Type="http://schemas.openxmlformats.org/officeDocument/2006/relationships/image" Target="../media/image56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26.png"/><Relationship Id="rId21" Type="http://schemas.openxmlformats.org/officeDocument/2006/relationships/image" Target="../media/image45.jpg"/><Relationship Id="rId34" Type="http://schemas.openxmlformats.org/officeDocument/2006/relationships/image" Target="../media/image59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jpg"/><Relationship Id="rId38" Type="http://schemas.openxmlformats.org/officeDocument/2006/relationships/image" Target="../media/image63.jpg"/><Relationship Id="rId2" Type="http://schemas.openxmlformats.org/officeDocument/2006/relationships/image" Target="../media/image28.jpg"/><Relationship Id="rId16" Type="http://schemas.openxmlformats.org/officeDocument/2006/relationships/image" Target="../media/image41.png"/><Relationship Id="rId20" Type="http://schemas.openxmlformats.org/officeDocument/2006/relationships/image" Target="../media/image44.jpg"/><Relationship Id="rId29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jpg"/><Relationship Id="rId37" Type="http://schemas.openxmlformats.org/officeDocument/2006/relationships/image" Target="../media/image62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23" Type="http://schemas.openxmlformats.org/officeDocument/2006/relationships/image" Target="../media/image48.png"/><Relationship Id="rId28" Type="http://schemas.openxmlformats.org/officeDocument/2006/relationships/image" Target="../media/image53.jpg"/><Relationship Id="rId36" Type="http://schemas.openxmlformats.org/officeDocument/2006/relationships/image" Target="../media/image61.jpg"/><Relationship Id="rId10" Type="http://schemas.openxmlformats.org/officeDocument/2006/relationships/image" Target="../media/image35.jpg"/><Relationship Id="rId19" Type="http://schemas.openxmlformats.org/officeDocument/2006/relationships/image" Target="../media/image43.jpg"/><Relationship Id="rId31" Type="http://schemas.openxmlformats.org/officeDocument/2006/relationships/image" Target="../media/image56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Relationship Id="rId22" Type="http://schemas.openxmlformats.org/officeDocument/2006/relationships/image" Target="../media/image46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9302" y="520700"/>
            <a:ext cx="5564505" cy="7399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dirty="0" smtClean="0"/>
              <a:t>Bradley Training and Assessment Course </a:t>
            </a:r>
            <a:br>
              <a:rPr lang="en-US" sz="4000" dirty="0" smtClean="0"/>
            </a:br>
            <a:r>
              <a:rPr lang="en-US" sz="4000" dirty="0" smtClean="0"/>
              <a:t>(BTAC)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Student </a:t>
            </a:r>
            <a:r>
              <a:rPr lang="en-US" sz="4000" dirty="0" smtClean="0"/>
              <a:t>Read Ahead</a:t>
            </a:r>
            <a:endParaRPr sz="4000" dirty="0"/>
          </a:p>
        </p:txBody>
      </p:sp>
      <p:pic>
        <p:nvPicPr>
          <p:cNvPr id="3" name="bg object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681418"/>
            <a:ext cx="3962400" cy="43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2343404"/>
            <a:ext cx="7868284" cy="1769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Open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Bolt</a:t>
            </a:r>
            <a:r>
              <a:rPr sz="26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Clearing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Method</a:t>
            </a:r>
            <a:r>
              <a:rPr sz="2600" b="1" dirty="0">
                <a:latin typeface="Arial"/>
                <a:cs typeface="Arial"/>
              </a:rPr>
              <a:t>:</a:t>
            </a:r>
            <a:r>
              <a:rPr sz="2600" b="1" spc="-4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Cook-off</a:t>
            </a:r>
            <a:r>
              <a:rPr sz="2600" b="1" spc="-45" dirty="0">
                <a:latin typeface="Arial"/>
                <a:cs typeface="Arial"/>
              </a:rPr>
              <a:t> </a:t>
            </a:r>
            <a:r>
              <a:rPr sz="2600" b="1" spc="-20" dirty="0">
                <a:latin typeface="Arial"/>
                <a:cs typeface="Arial"/>
              </a:rPr>
              <a:t>safe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75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5"/>
              </a:spcBef>
            </a:pP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Absolute</a:t>
            </a:r>
            <a:r>
              <a:rPr sz="26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Hang-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Fire</a:t>
            </a:r>
            <a:r>
              <a:rPr sz="26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Protection:</a:t>
            </a:r>
            <a:r>
              <a:rPr sz="2600" b="1" spc="-2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Mechanical</a:t>
            </a:r>
            <a:r>
              <a:rPr sz="2600" b="1" spc="-25" dirty="0">
                <a:latin typeface="Arial"/>
                <a:cs typeface="Arial"/>
              </a:rPr>
              <a:t> </a:t>
            </a:r>
            <a:r>
              <a:rPr sz="2600" b="1" spc="-10" dirty="0">
                <a:latin typeface="Arial"/>
                <a:cs typeface="Arial"/>
              </a:rPr>
              <a:t>Safety </a:t>
            </a:r>
            <a:r>
              <a:rPr sz="2600" b="1" dirty="0">
                <a:latin typeface="Arial"/>
                <a:cs typeface="Arial"/>
              </a:rPr>
              <a:t>Interlock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System</a:t>
            </a:r>
            <a:r>
              <a:rPr sz="2600" b="1" spc="-10" dirty="0">
                <a:latin typeface="Arial"/>
                <a:cs typeface="Arial"/>
              </a:rPr>
              <a:t> (MSIS)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25-</a:t>
            </a:r>
            <a:r>
              <a:rPr dirty="0"/>
              <a:t>mm</a:t>
            </a:r>
            <a:r>
              <a:rPr spc="-105" dirty="0"/>
              <a:t> </a:t>
            </a:r>
            <a:r>
              <a:rPr dirty="0"/>
              <a:t>Equipment</a:t>
            </a:r>
            <a:r>
              <a:rPr spc="-75" dirty="0"/>
              <a:t> </a:t>
            </a:r>
            <a:r>
              <a:rPr spc="-20" dirty="0" smtClean="0"/>
              <a:t>Data</a:t>
            </a:r>
            <a:r>
              <a:rPr lang="en-US" spc="-20" dirty="0" smtClean="0"/>
              <a:t/>
            </a:r>
            <a:br>
              <a:rPr lang="en-US" spc="-20" dirty="0" smtClean="0"/>
            </a:br>
            <a:r>
              <a:rPr u="none" spc="-20" dirty="0" smtClean="0"/>
              <a:t> </a:t>
            </a:r>
            <a:r>
              <a:rPr spc="-10" dirty="0"/>
              <a:t>(Verbatim)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AH-1 COBRA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20900"/>
            <a:ext cx="8153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3352800" y="3187700"/>
            <a:ext cx="1447800" cy="609600"/>
          </a:xfrm>
          <a:prstGeom prst="borderCallout1">
            <a:avLst>
              <a:gd name="adj1" fmla="val 99854"/>
              <a:gd name="adj2" fmla="val 99478"/>
              <a:gd name="adj3" fmla="val 226885"/>
              <a:gd name="adj4" fmla="val 1213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 or 4 main rotor blades depending on variant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800600" y="6388100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06212"/>
              <a:gd name="adj4" fmla="val 152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 landing skids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629400" y="6235700"/>
            <a:ext cx="1371600" cy="457200"/>
          </a:xfrm>
          <a:prstGeom prst="borderCallout1">
            <a:avLst>
              <a:gd name="adj1" fmla="val 1740"/>
              <a:gd name="adj2" fmla="val 49242"/>
              <a:gd name="adj3" fmla="val -118712"/>
              <a:gd name="adj4" fmla="val -858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Chin mounted 20mm Gatling gun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781800" y="4787900"/>
            <a:ext cx="1219200" cy="304800"/>
          </a:xfrm>
          <a:prstGeom prst="borderCallout1">
            <a:avLst>
              <a:gd name="adj1" fmla="val 100207"/>
              <a:gd name="adj2" fmla="val 1041"/>
              <a:gd name="adj3" fmla="val 139837"/>
              <a:gd name="adj4" fmla="val -3703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Tandem cockpit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981200" y="4178300"/>
            <a:ext cx="1219200" cy="228600"/>
          </a:xfrm>
          <a:prstGeom prst="borderCallout1">
            <a:avLst>
              <a:gd name="adj1" fmla="val 104413"/>
              <a:gd name="adj2" fmla="val 53546"/>
              <a:gd name="adj3" fmla="val 451649"/>
              <a:gd name="adj4" fmla="val 16123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581400" y="21590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20mm MER: 2000m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9" grpId="0" animBg="1"/>
      <p:bldP spid="1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2934716"/>
            <a:ext cx="6636384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Safety: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Absolute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Hang-</a:t>
            </a:r>
            <a:r>
              <a:rPr sz="2800" b="1" dirty="0">
                <a:latin typeface="Arial"/>
                <a:cs typeface="Arial"/>
              </a:rPr>
              <a:t>Fire</a:t>
            </a:r>
            <a:r>
              <a:rPr sz="2800" b="1" spc="-5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protection</a:t>
            </a:r>
            <a:endParaRPr sz="2800">
              <a:latin typeface="Arial"/>
              <a:cs typeface="Arial"/>
            </a:endParaRPr>
          </a:p>
          <a:p>
            <a:pPr marR="12700" algn="ctr">
              <a:lnSpc>
                <a:spcPct val="100000"/>
              </a:lnSpc>
            </a:pPr>
            <a:r>
              <a:rPr sz="2800" b="1" spc="-10" dirty="0">
                <a:latin typeface="Arial"/>
                <a:cs typeface="Arial"/>
              </a:rPr>
              <a:t>(MSIS)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</a:pPr>
            <a:r>
              <a:rPr sz="2800" b="1" dirty="0">
                <a:latin typeface="Arial"/>
                <a:cs typeface="Arial"/>
              </a:rPr>
              <a:t>(Mechanical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Safety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Interlock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System)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25-</a:t>
            </a:r>
            <a:r>
              <a:rPr dirty="0"/>
              <a:t>mm</a:t>
            </a:r>
            <a:r>
              <a:rPr spc="-105" dirty="0"/>
              <a:t> </a:t>
            </a:r>
            <a:r>
              <a:rPr dirty="0"/>
              <a:t>Equipment</a:t>
            </a:r>
            <a:r>
              <a:rPr spc="-75" dirty="0"/>
              <a:t> </a:t>
            </a:r>
            <a:r>
              <a:rPr spc="-20" dirty="0" smtClean="0"/>
              <a:t>Data</a:t>
            </a:r>
            <a:r>
              <a:rPr lang="en-US" spc="-20" dirty="0" smtClean="0"/>
              <a:t/>
            </a:r>
            <a:br>
              <a:rPr lang="en-US" spc="-2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3488" y="2388514"/>
            <a:ext cx="4552950" cy="1586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180" indent="882015">
              <a:lnSpc>
                <a:spcPct val="122900"/>
              </a:lnSpc>
              <a:spcBef>
                <a:spcPts val="100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Peak</a:t>
            </a:r>
            <a:r>
              <a:rPr sz="2800" b="1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Recoil</a:t>
            </a:r>
            <a:r>
              <a:rPr sz="2800" b="1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Force: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12,000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pounds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force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(STD)</a:t>
            </a:r>
            <a:endParaRPr sz="2800">
              <a:latin typeface="Arial"/>
              <a:cs typeface="Arial"/>
            </a:endParaRPr>
          </a:p>
          <a:p>
            <a:pPr marL="208915">
              <a:lnSpc>
                <a:spcPct val="100000"/>
              </a:lnSpc>
              <a:spcBef>
                <a:spcPts val="670"/>
              </a:spcBef>
            </a:pPr>
            <a:r>
              <a:rPr sz="2800" b="1" dirty="0">
                <a:latin typeface="Arial"/>
                <a:cs typeface="Arial"/>
              </a:rPr>
              <a:t>9,000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pounds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force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(ENH)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25-</a:t>
            </a:r>
            <a:r>
              <a:rPr dirty="0"/>
              <a:t>mm</a:t>
            </a:r>
            <a:r>
              <a:rPr spc="-105" dirty="0"/>
              <a:t> </a:t>
            </a:r>
            <a:r>
              <a:rPr dirty="0"/>
              <a:t>Equipment</a:t>
            </a:r>
            <a:r>
              <a:rPr spc="-75" dirty="0"/>
              <a:t> </a:t>
            </a:r>
            <a:r>
              <a:rPr spc="-20" dirty="0"/>
              <a:t>Data</a:t>
            </a:r>
            <a:r>
              <a:rPr u="none" spc="-20" dirty="0"/>
              <a:t> </a:t>
            </a:r>
            <a:r>
              <a:rPr lang="en-US" u="none" spc="-20" dirty="0" smtClean="0"/>
              <a:t/>
            </a:r>
            <a:br>
              <a:rPr lang="en-US" u="none" spc="-2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2867050"/>
            <a:ext cx="6828155" cy="1135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1040" marR="5080" indent="-688975">
              <a:lnSpc>
                <a:spcPct val="130000"/>
              </a:lnSpc>
              <a:spcBef>
                <a:spcPts val="100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Reliability</a:t>
            </a:r>
            <a:r>
              <a:rPr sz="2800" b="1" u="sng" spc="-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demonstrated</a:t>
            </a:r>
            <a:r>
              <a:rPr sz="2800" b="1" dirty="0">
                <a:latin typeface="Arial"/>
                <a:cs typeface="Arial"/>
              </a:rPr>
              <a:t>: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22,000</a:t>
            </a:r>
            <a:r>
              <a:rPr sz="2800" b="1" spc="-12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(MRBF) </a:t>
            </a:r>
            <a:r>
              <a:rPr sz="2800" b="1" dirty="0">
                <a:latin typeface="Arial"/>
                <a:cs typeface="Arial"/>
              </a:rPr>
              <a:t>(Mean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Rounds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Between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Failure)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81705"/>
          </a:xfrm>
          <a:prstGeom prst="rect">
            <a:avLst/>
          </a:prstGeom>
        </p:spPr>
        <p:txBody>
          <a:bodyPr vert="horz" wrap="square" lIns="0" tIns="217804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25-</a:t>
            </a:r>
            <a:r>
              <a:rPr dirty="0"/>
              <a:t>mm</a:t>
            </a:r>
            <a:r>
              <a:rPr spc="-105" dirty="0"/>
              <a:t> </a:t>
            </a:r>
            <a:r>
              <a:rPr dirty="0"/>
              <a:t>Equipment</a:t>
            </a:r>
            <a:r>
              <a:rPr spc="-75" dirty="0"/>
              <a:t> </a:t>
            </a:r>
            <a:r>
              <a:rPr spc="-20" dirty="0"/>
              <a:t>Data</a:t>
            </a:r>
            <a:r>
              <a:rPr u="none" spc="-20" dirty="0"/>
              <a:t> </a:t>
            </a:r>
            <a:r>
              <a:rPr lang="en-US" u="none" spc="-20" dirty="0" smtClean="0"/>
              <a:t/>
            </a:r>
            <a:br>
              <a:rPr lang="en-US" u="none" spc="-2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2020316"/>
            <a:ext cx="7266305" cy="19588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Dispersion</a:t>
            </a:r>
            <a:r>
              <a:rPr sz="2800" b="1" dirty="0">
                <a:latin typeface="Arial"/>
                <a:cs typeface="Arial"/>
              </a:rPr>
              <a:t>: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0.5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mil</a:t>
            </a:r>
            <a:endParaRPr sz="2800" dirty="0">
              <a:latin typeface="Arial"/>
              <a:cs typeface="Arial"/>
            </a:endParaRPr>
          </a:p>
          <a:p>
            <a:pPr marL="355600" marR="5080">
              <a:lnSpc>
                <a:spcPct val="190000"/>
              </a:lnSpc>
              <a:tabLst>
                <a:tab pos="2360930" algn="l"/>
              </a:tabLst>
            </a:pPr>
            <a:r>
              <a:rPr sz="2800" b="1" dirty="0">
                <a:latin typeface="Arial"/>
                <a:cs typeface="Arial"/>
              </a:rPr>
              <a:t>1000m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0" dirty="0">
                <a:latin typeface="Arial"/>
                <a:cs typeface="Arial"/>
              </a:rPr>
              <a:t>–</a:t>
            </a:r>
            <a:r>
              <a:rPr sz="2800" b="1" dirty="0">
                <a:latin typeface="Arial"/>
                <a:cs typeface="Arial"/>
              </a:rPr>
              <a:t>	.5m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off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center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aim </a:t>
            </a:r>
            <a:r>
              <a:rPr sz="2800" b="1" dirty="0">
                <a:latin typeface="Arial"/>
                <a:cs typeface="Arial"/>
              </a:rPr>
              <a:t>2000m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0" dirty="0">
                <a:latin typeface="Arial"/>
                <a:cs typeface="Arial"/>
              </a:rPr>
              <a:t>–</a:t>
            </a:r>
            <a:r>
              <a:rPr sz="2800" b="1" dirty="0">
                <a:latin typeface="Arial"/>
                <a:cs typeface="Arial"/>
              </a:rPr>
              <a:t>	1m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off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center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aim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25-</a:t>
            </a:r>
            <a:r>
              <a:rPr dirty="0"/>
              <a:t>mm</a:t>
            </a:r>
            <a:r>
              <a:rPr spc="-105" dirty="0"/>
              <a:t> </a:t>
            </a:r>
            <a:r>
              <a:rPr dirty="0"/>
              <a:t>Equipment</a:t>
            </a:r>
            <a:r>
              <a:rPr spc="-75" dirty="0"/>
              <a:t> </a:t>
            </a:r>
            <a:r>
              <a:rPr spc="-20" dirty="0"/>
              <a:t>Data</a:t>
            </a:r>
            <a:r>
              <a:rPr u="none" spc="-20" dirty="0"/>
              <a:t> </a:t>
            </a:r>
            <a:r>
              <a:rPr lang="en-US" u="none" spc="-20" dirty="0" smtClean="0"/>
              <a:t/>
            </a:r>
            <a:br>
              <a:rPr lang="en-US" u="none" spc="-2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6740" cy="9143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6843" y="33528"/>
            <a:ext cx="838199" cy="7284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97228" y="2273300"/>
            <a:ext cx="7064375" cy="38670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8059"/>
              </a:lnSpc>
              <a:spcBef>
                <a:spcPts val="850"/>
              </a:spcBef>
            </a:pPr>
            <a:r>
              <a:rPr sz="2800" b="1" u="sng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Misfire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Total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failure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round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to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fire </a:t>
            </a:r>
            <a:r>
              <a:rPr sz="28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Hang-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fire</a:t>
            </a:r>
            <a:r>
              <a:rPr sz="2800" b="1" dirty="0">
                <a:latin typeface="Arial"/>
                <a:cs typeface="Arial"/>
              </a:rPr>
              <a:t>: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Delay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the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firing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round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8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Cook-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off</a:t>
            </a:r>
            <a:r>
              <a:rPr sz="2800" b="1" dirty="0">
                <a:latin typeface="Arial"/>
                <a:cs typeface="Arial"/>
              </a:rPr>
              <a:t>: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Accidental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firing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round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due </a:t>
            </a:r>
            <a:r>
              <a:rPr sz="2800" b="1" dirty="0">
                <a:latin typeface="Arial"/>
                <a:cs typeface="Arial"/>
              </a:rPr>
              <a:t>to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excessive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heat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build</a:t>
            </a:r>
            <a:r>
              <a:rPr sz="2800" b="1" spc="-5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up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the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weapon system.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3"/>
          <p:cNvSpPr txBox="1">
            <a:spLocks/>
          </p:cNvSpPr>
          <p:nvPr/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>
            <a:lvl1pPr algn="ctr">
              <a:defRPr>
                <a:latin typeface="+mj-lt"/>
                <a:ea typeface="+mj-ea"/>
                <a:cs typeface="+mj-cs"/>
              </a:defRPr>
            </a:lvl1pPr>
          </a:lstStyle>
          <a:p>
            <a:pPr marR="5080">
              <a:spcBef>
                <a:spcPts val="95"/>
              </a:spcBef>
            </a:pPr>
            <a:r>
              <a:rPr lang="en-US" sz="2800" b="1" u="sng" spc="-10" dirty="0">
                <a:latin typeface="Arial" panose="020B0604020202020204" pitchFamily="34" charset="0"/>
                <a:cs typeface="Arial" panose="020B0604020202020204" pitchFamily="34" charset="0"/>
              </a:rPr>
              <a:t>25-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2800" b="1" u="sng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r>
              <a:rPr lang="en-US" sz="2800" b="1" u="sng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spc="-2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US" sz="2800" b="1" u="sng" spc="-2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u="sng" spc="-10" dirty="0">
                <a:latin typeface="Arial" panose="020B0604020202020204" pitchFamily="34" charset="0"/>
                <a:cs typeface="Arial" panose="020B0604020202020204" pitchFamily="34" charset="0"/>
              </a:rPr>
              <a:t>(Verbatim)</a:t>
            </a:r>
          </a:p>
        </p:txBody>
      </p:sp>
      <p:pic>
        <p:nvPicPr>
          <p:cNvPr id="8" name="bg 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65814" cy="959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7439" y="1773427"/>
            <a:ext cx="608330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dirty="0"/>
              <a:t>Power</a:t>
            </a:r>
            <a:r>
              <a:rPr sz="3500" spc="-35" dirty="0"/>
              <a:t> </a:t>
            </a:r>
            <a:r>
              <a:rPr sz="3500" dirty="0"/>
              <a:t>Transmission</a:t>
            </a:r>
            <a:r>
              <a:rPr sz="3500" spc="-5" dirty="0"/>
              <a:t> </a:t>
            </a:r>
            <a:r>
              <a:rPr sz="3500" spc="-10" dirty="0"/>
              <a:t>System</a:t>
            </a:r>
            <a:endParaRPr sz="35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146685" indent="-134620">
              <a:lnSpc>
                <a:spcPct val="100000"/>
              </a:lnSpc>
              <a:spcBef>
                <a:spcPts val="1900"/>
              </a:spcBef>
              <a:buSzPct val="96666"/>
              <a:buFont typeface="Arial"/>
              <a:buChar char="•"/>
              <a:tabLst>
                <a:tab pos="147320" algn="l"/>
              </a:tabLst>
            </a:pPr>
            <a:r>
              <a:rPr dirty="0"/>
              <a:t>1.0</a:t>
            </a:r>
            <a:r>
              <a:rPr spc="-10" dirty="0"/>
              <a:t> </a:t>
            </a:r>
            <a:r>
              <a:rPr dirty="0"/>
              <a:t>HP</a:t>
            </a:r>
            <a:r>
              <a:rPr spc="-20" dirty="0"/>
              <a:t> </a:t>
            </a:r>
            <a:r>
              <a:rPr dirty="0"/>
              <a:t>24</a:t>
            </a:r>
            <a:r>
              <a:rPr spc="-15" dirty="0"/>
              <a:t> </a:t>
            </a:r>
            <a:r>
              <a:rPr dirty="0"/>
              <a:t>Vdc</a:t>
            </a:r>
            <a:r>
              <a:rPr spc="-15" dirty="0"/>
              <a:t> </a:t>
            </a:r>
            <a:r>
              <a:rPr dirty="0"/>
              <a:t>Motor</a:t>
            </a:r>
            <a:r>
              <a:rPr spc="10" dirty="0"/>
              <a:t> </a:t>
            </a:r>
            <a:r>
              <a:rPr spc="-10" dirty="0"/>
              <a:t>Assembly</a:t>
            </a:r>
          </a:p>
          <a:p>
            <a:pPr marL="146685" indent="-134620">
              <a:lnSpc>
                <a:spcPct val="100000"/>
              </a:lnSpc>
              <a:spcBef>
                <a:spcPts val="1800"/>
              </a:spcBef>
              <a:buSzPct val="96666"/>
              <a:buFont typeface="Arial"/>
              <a:buChar char="•"/>
              <a:tabLst>
                <a:tab pos="147320" algn="l"/>
              </a:tabLst>
            </a:pPr>
            <a:r>
              <a:rPr dirty="0"/>
              <a:t>Feeder</a:t>
            </a:r>
            <a:r>
              <a:rPr spc="-40" dirty="0"/>
              <a:t> </a:t>
            </a:r>
            <a:r>
              <a:rPr dirty="0"/>
              <a:t>Drive</a:t>
            </a:r>
            <a:r>
              <a:rPr spc="-30" dirty="0"/>
              <a:t> </a:t>
            </a:r>
            <a:r>
              <a:rPr spc="-10" dirty="0"/>
              <a:t>Assembly</a:t>
            </a:r>
          </a:p>
          <a:p>
            <a:pPr marL="146685" indent="-134620">
              <a:lnSpc>
                <a:spcPct val="100000"/>
              </a:lnSpc>
              <a:spcBef>
                <a:spcPts val="1800"/>
              </a:spcBef>
              <a:buSzPct val="96666"/>
              <a:buFont typeface="Arial"/>
              <a:buChar char="•"/>
              <a:tabLst>
                <a:tab pos="147320" algn="l"/>
              </a:tabLst>
            </a:pPr>
            <a:r>
              <a:rPr dirty="0"/>
              <a:t>Chain</a:t>
            </a:r>
            <a:r>
              <a:rPr spc="5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Bolt</a:t>
            </a:r>
            <a:r>
              <a:rPr spc="-5" dirty="0"/>
              <a:t> </a:t>
            </a:r>
            <a:r>
              <a:rPr spc="-10" dirty="0"/>
              <a:t>Drive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67482" y="351536"/>
            <a:ext cx="39795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1113" algn="ctr">
              <a:lnSpc>
                <a:spcPct val="100000"/>
              </a:lnSpc>
              <a:spcBef>
                <a:spcPts val="95"/>
              </a:spcBef>
            </a:pP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25-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mm</a:t>
            </a:r>
            <a:r>
              <a:rPr sz="2800" b="1" u="sng" spc="-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Equipment</a:t>
            </a:r>
            <a:r>
              <a:rPr sz="2800" b="1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(Verbatim)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1564639"/>
            <a:ext cx="7942580" cy="343979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716280" indent="-342900">
              <a:lnSpc>
                <a:spcPct val="8000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Bolt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carrier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assembly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25mm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rear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Sear,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its </a:t>
            </a:r>
            <a:r>
              <a:rPr sz="2000" b="1" dirty="0">
                <a:latin typeface="Arial"/>
                <a:cs typeface="Arial"/>
              </a:rPr>
              <a:t>rearmost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position.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9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slider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moves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from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left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right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slider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path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Arial"/>
              <a:cs typeface="Arial"/>
            </a:endParaRPr>
          </a:p>
          <a:p>
            <a:pPr marL="355600" marR="261620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Feeder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assembly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rotor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will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rotate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1/3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revolution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(120 </a:t>
            </a:r>
            <a:r>
              <a:rPr sz="2000" b="1" spc="-10" dirty="0">
                <a:latin typeface="Arial"/>
                <a:cs typeface="Arial"/>
              </a:rPr>
              <a:t>degrees)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Arial"/>
              <a:cs typeface="Arial"/>
            </a:endParaRPr>
          </a:p>
          <a:p>
            <a:pPr marL="355600" marR="5080" indent="-342900" algn="just">
              <a:lnSpc>
                <a:spcPct val="8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This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happening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allow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feeder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assembly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rotor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sweep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spent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casing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into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ejection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chute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place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new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round </a:t>
            </a:r>
            <a:r>
              <a:rPr sz="2000" b="1" dirty="0">
                <a:latin typeface="Arial"/>
                <a:cs typeface="Arial"/>
              </a:rPr>
              <a:t>on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face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bolt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2574" y="404875"/>
            <a:ext cx="18827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Feed</a:t>
            </a:r>
            <a:r>
              <a:rPr spc="-65" dirty="0"/>
              <a:t> </a:t>
            </a:r>
            <a:r>
              <a:rPr spc="-10" dirty="0"/>
              <a:t>Dwell</a:t>
            </a:r>
            <a:r>
              <a:rPr u="none" spc="-10" dirty="0"/>
              <a:t> (</a:t>
            </a:r>
            <a:r>
              <a:rPr spc="-10" dirty="0"/>
              <a:t>Verbatim</a:t>
            </a:r>
            <a:r>
              <a:rPr u="none" spc="-10" dirty="0"/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1777999"/>
            <a:ext cx="7816850" cy="3073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47650" algn="l"/>
              </a:tabLst>
            </a:pPr>
            <a:r>
              <a:rPr sz="2500" b="1" dirty="0">
                <a:latin typeface="Arial"/>
                <a:cs typeface="Arial"/>
              </a:rPr>
              <a:t>Bolt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assembly</a:t>
            </a:r>
            <a:r>
              <a:rPr sz="2500" b="1" spc="-7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is</a:t>
            </a:r>
            <a:r>
              <a:rPr sz="2500" b="1" spc="-5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locked</a:t>
            </a:r>
            <a:r>
              <a:rPr sz="2500" b="1" spc="-6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in</a:t>
            </a:r>
            <a:r>
              <a:rPr sz="2500" b="1" spc="-5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the</a:t>
            </a:r>
            <a:r>
              <a:rPr sz="2500" b="1" spc="-5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breech</a:t>
            </a:r>
            <a:r>
              <a:rPr sz="2500" b="1" spc="-7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assembly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2600">
              <a:latin typeface="Arial"/>
              <a:cs typeface="Arial"/>
            </a:endParaRPr>
          </a:p>
          <a:p>
            <a:pPr marL="12700" marR="548005" indent="-635">
              <a:lnSpc>
                <a:spcPct val="100000"/>
              </a:lnSpc>
              <a:buFont typeface="Wingdings"/>
              <a:buChar char=""/>
              <a:tabLst>
                <a:tab pos="247650" algn="l"/>
              </a:tabLst>
            </a:pPr>
            <a:r>
              <a:rPr sz="2500" b="1" dirty="0">
                <a:latin typeface="Arial"/>
                <a:cs typeface="Arial"/>
              </a:rPr>
              <a:t>The</a:t>
            </a:r>
            <a:r>
              <a:rPr sz="2500" b="1" spc="-5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slider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moves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from</a:t>
            </a:r>
            <a:r>
              <a:rPr sz="2500" b="1" spc="-3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right</a:t>
            </a:r>
            <a:r>
              <a:rPr sz="2500" b="1" spc="-3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to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left</a:t>
            </a:r>
            <a:r>
              <a:rPr sz="2500" b="1" spc="-3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in</a:t>
            </a:r>
            <a:r>
              <a:rPr sz="2500" b="1" spc="-5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the</a:t>
            </a:r>
            <a:r>
              <a:rPr sz="2500" b="1" spc="-4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slider </a:t>
            </a:r>
            <a:r>
              <a:rPr sz="2500" b="1" spc="-20" dirty="0">
                <a:latin typeface="Arial"/>
                <a:cs typeface="Arial"/>
              </a:rPr>
              <a:t>path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2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Font typeface="Wingdings"/>
              <a:buChar char=""/>
              <a:tabLst>
                <a:tab pos="247650" algn="l"/>
              </a:tabLst>
            </a:pPr>
            <a:r>
              <a:rPr sz="2500" b="1" dirty="0">
                <a:latin typeface="Arial"/>
                <a:cs typeface="Arial"/>
              </a:rPr>
              <a:t>This</a:t>
            </a:r>
            <a:r>
              <a:rPr sz="2500" b="1" spc="-5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is</a:t>
            </a:r>
            <a:r>
              <a:rPr sz="2500" b="1" spc="-6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happening</a:t>
            </a:r>
            <a:r>
              <a:rPr sz="2500" b="1" spc="-5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to</a:t>
            </a:r>
            <a:r>
              <a:rPr sz="2500" b="1" spc="-6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allow</a:t>
            </a:r>
            <a:r>
              <a:rPr sz="2500" b="1" spc="-5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hot</a:t>
            </a:r>
            <a:r>
              <a:rPr sz="2500" b="1" spc="-5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propellant</a:t>
            </a:r>
            <a:r>
              <a:rPr sz="2500" b="1" spc="-5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gases</a:t>
            </a:r>
            <a:r>
              <a:rPr sz="2500" b="1" spc="-80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to </a:t>
            </a:r>
            <a:r>
              <a:rPr sz="2500" b="1" dirty="0">
                <a:latin typeface="Arial"/>
                <a:cs typeface="Arial"/>
              </a:rPr>
              <a:t>escape</a:t>
            </a:r>
            <a:r>
              <a:rPr sz="2500" b="1" spc="-10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returning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chamber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pressure</a:t>
            </a:r>
            <a:r>
              <a:rPr sz="2500" b="1" spc="-10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to</a:t>
            </a:r>
            <a:r>
              <a:rPr sz="2500" b="1" spc="-8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ambient </a:t>
            </a:r>
            <a:r>
              <a:rPr sz="2500" b="1" dirty="0">
                <a:latin typeface="Arial"/>
                <a:cs typeface="Arial"/>
              </a:rPr>
              <a:t>(safe</a:t>
            </a:r>
            <a:r>
              <a:rPr sz="2500" b="1" spc="-5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levels)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41978" y="404875"/>
            <a:ext cx="17640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0">
              <a:lnSpc>
                <a:spcPct val="100000"/>
              </a:lnSpc>
              <a:spcBef>
                <a:spcPts val="95"/>
              </a:spcBef>
            </a:pPr>
            <a:r>
              <a:rPr dirty="0"/>
              <a:t>Fire</a:t>
            </a:r>
            <a:r>
              <a:rPr spc="-55" dirty="0"/>
              <a:t> </a:t>
            </a:r>
            <a:r>
              <a:rPr spc="-10" dirty="0"/>
              <a:t>Dwell</a:t>
            </a:r>
            <a:r>
              <a:rPr u="none" spc="-10" dirty="0"/>
              <a:t> </a:t>
            </a:r>
            <a:r>
              <a:rPr u="none" spc="-25" dirty="0"/>
              <a:t>(</a:t>
            </a:r>
            <a:r>
              <a:rPr spc="-25" dirty="0"/>
              <a:t>Verbatim</a:t>
            </a:r>
            <a:r>
              <a:rPr u="none" spc="-25" dirty="0"/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950901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1113" marR="5080" indent="-11113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Ramming/Extracting</a:t>
            </a:r>
            <a:r>
              <a:rPr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5539" y="1694179"/>
            <a:ext cx="70643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Positive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round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control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is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provided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by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the: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5539" y="3233419"/>
            <a:ext cx="4163060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Positive</a:t>
            </a:r>
            <a:r>
              <a:rPr sz="2500" b="1" spc="-65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T-</a:t>
            </a:r>
            <a:r>
              <a:rPr sz="2500" b="1" dirty="0">
                <a:latin typeface="Arial"/>
                <a:cs typeface="Arial"/>
              </a:rPr>
              <a:t>slot</a:t>
            </a:r>
            <a:r>
              <a:rPr sz="2500" b="1" spc="-5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extractors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Continuous</a:t>
            </a:r>
            <a:r>
              <a:rPr sz="2500" b="1" spc="-7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rim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guides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453" y="1128314"/>
            <a:ext cx="1475740" cy="9880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400"/>
              </a:spcBef>
            </a:pPr>
            <a:r>
              <a:rPr sz="800" dirty="0">
                <a:latin typeface="Arial"/>
                <a:cs typeface="Arial"/>
              </a:rPr>
              <a:t>1.0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HP,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24 Vdc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Motor</a:t>
            </a:r>
            <a:r>
              <a:rPr sz="800" spc="-10" dirty="0">
                <a:latin typeface="Arial"/>
                <a:cs typeface="Arial"/>
              </a:rPr>
              <a:t> Assembly</a:t>
            </a:r>
            <a:endParaRPr sz="800" dirty="0">
              <a:latin typeface="Arial"/>
              <a:cs typeface="Arial"/>
            </a:endParaRPr>
          </a:p>
          <a:p>
            <a:pPr marL="866775">
              <a:lnSpc>
                <a:spcPct val="100000"/>
              </a:lnSpc>
              <a:spcBef>
                <a:spcPts val="459"/>
              </a:spcBef>
            </a:pPr>
            <a:endParaRPr sz="1200" dirty="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330"/>
              </a:spcBef>
            </a:pPr>
            <a:r>
              <a:rPr sz="800" dirty="0">
                <a:latin typeface="Arial"/>
                <a:cs typeface="Arial"/>
              </a:rPr>
              <a:t>Small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Bevel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Gear</a:t>
            </a:r>
            <a:endParaRPr sz="800" dirty="0">
              <a:latin typeface="Arial"/>
              <a:cs typeface="Arial"/>
            </a:endParaRPr>
          </a:p>
          <a:p>
            <a:pPr marL="843915">
              <a:lnSpc>
                <a:spcPct val="100000"/>
              </a:lnSpc>
              <a:spcBef>
                <a:spcPts val="45"/>
              </a:spcBef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800" dirty="0">
                <a:latin typeface="Arial"/>
                <a:cs typeface="Arial"/>
              </a:rPr>
              <a:t>Large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Bevel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Gear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93" y="1917445"/>
            <a:ext cx="499689" cy="2095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2193861"/>
            <a:ext cx="128397" cy="160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653" y="2262630"/>
            <a:ext cx="237700" cy="29337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5300" y="2317495"/>
            <a:ext cx="353618" cy="9464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11300" y="2349500"/>
            <a:ext cx="993026" cy="2346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2574861"/>
            <a:ext cx="128397" cy="1604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74883" y="2409954"/>
            <a:ext cx="876935" cy="544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Clutch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Assembly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Spur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Gear</a:t>
            </a:r>
            <a:r>
              <a:rPr sz="800" spc="-10" dirty="0">
                <a:latin typeface="Arial"/>
                <a:cs typeface="Arial"/>
              </a:rPr>
              <a:t> Cluster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600" y="2730498"/>
            <a:ext cx="450978" cy="28422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768094" y="2846323"/>
            <a:ext cx="1038860" cy="76200"/>
          </a:xfrm>
          <a:custGeom>
            <a:avLst/>
            <a:gdLst/>
            <a:ahLst/>
            <a:cxnLst/>
            <a:rect l="l" t="t" r="r" b="b"/>
            <a:pathLst>
              <a:path w="1038860" h="76200">
                <a:moveTo>
                  <a:pt x="962406" y="0"/>
                </a:moveTo>
                <a:lnTo>
                  <a:pt x="962406" y="76200"/>
                </a:lnTo>
                <a:lnTo>
                  <a:pt x="1018794" y="48005"/>
                </a:lnTo>
                <a:lnTo>
                  <a:pt x="975359" y="48005"/>
                </a:lnTo>
                <a:lnTo>
                  <a:pt x="975359" y="28955"/>
                </a:lnTo>
                <a:lnTo>
                  <a:pt x="1020317" y="28955"/>
                </a:lnTo>
                <a:lnTo>
                  <a:pt x="962406" y="0"/>
                </a:lnTo>
                <a:close/>
              </a:path>
              <a:path w="1038860" h="76200">
                <a:moveTo>
                  <a:pt x="962406" y="28955"/>
                </a:moveTo>
                <a:lnTo>
                  <a:pt x="0" y="28955"/>
                </a:lnTo>
                <a:lnTo>
                  <a:pt x="0" y="48005"/>
                </a:lnTo>
                <a:lnTo>
                  <a:pt x="962406" y="48005"/>
                </a:lnTo>
                <a:lnTo>
                  <a:pt x="962406" y="28955"/>
                </a:lnTo>
                <a:close/>
              </a:path>
              <a:path w="1038860" h="76200">
                <a:moveTo>
                  <a:pt x="1020317" y="28955"/>
                </a:moveTo>
                <a:lnTo>
                  <a:pt x="975359" y="28955"/>
                </a:lnTo>
                <a:lnTo>
                  <a:pt x="975359" y="48005"/>
                </a:lnTo>
                <a:lnTo>
                  <a:pt x="1018794" y="48005"/>
                </a:lnTo>
                <a:lnTo>
                  <a:pt x="1038606" y="38100"/>
                </a:lnTo>
                <a:lnTo>
                  <a:pt x="1020317" y="28955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3032061"/>
            <a:ext cx="128397" cy="1604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27" y="3187700"/>
            <a:ext cx="542579" cy="28422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04597" y="3264158"/>
            <a:ext cx="96710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Spur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Assembly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Gear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41449" y="3370876"/>
            <a:ext cx="9112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Straight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Drive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Shaft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3413061"/>
            <a:ext cx="128397" cy="1604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59498" y="3492500"/>
            <a:ext cx="487955" cy="50825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74472" y="3646678"/>
            <a:ext cx="2115820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48285" algn="ctr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Drive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Sprocket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(Track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Assembly)</a:t>
            </a:r>
            <a:endParaRPr sz="800" dirty="0">
              <a:latin typeface="Arial"/>
              <a:cs typeface="Arial"/>
            </a:endParaRPr>
          </a:p>
          <a:p>
            <a:pPr marR="299085" algn="ctr">
              <a:lnSpc>
                <a:spcPct val="100000"/>
              </a:lnSpc>
              <a:spcBef>
                <a:spcPts val="585"/>
              </a:spcBef>
            </a:pPr>
            <a:r>
              <a:rPr sz="800" dirty="0">
                <a:latin typeface="Arial"/>
                <a:cs typeface="Arial"/>
              </a:rPr>
              <a:t>(Receiver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Assembly</a:t>
            </a:r>
            <a:r>
              <a:rPr sz="800" spc="-10" dirty="0" smtClean="0">
                <a:latin typeface="Arial"/>
                <a:cs typeface="Arial"/>
              </a:rPr>
              <a:t>)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95475" y="8742680"/>
            <a:ext cx="621642" cy="36347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58132" y="6964171"/>
            <a:ext cx="1020317" cy="75742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448" y="6410196"/>
            <a:ext cx="627664" cy="40766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505203" y="4975352"/>
            <a:ext cx="1050925" cy="957580"/>
            <a:chOff x="1505203" y="4975352"/>
            <a:chExt cx="1050925" cy="95758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5203" y="4975352"/>
              <a:ext cx="322985" cy="38404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68677" y="5189474"/>
              <a:ext cx="687705" cy="742950"/>
            </a:xfrm>
            <a:custGeom>
              <a:avLst/>
              <a:gdLst/>
              <a:ahLst/>
              <a:cxnLst/>
              <a:rect l="l" t="t" r="r" b="b"/>
              <a:pathLst>
                <a:path w="687705" h="742950">
                  <a:moveTo>
                    <a:pt x="644652" y="666750"/>
                  </a:moveTo>
                  <a:lnTo>
                    <a:pt x="611124" y="666750"/>
                  </a:lnTo>
                  <a:lnTo>
                    <a:pt x="649224" y="742950"/>
                  </a:lnTo>
                  <a:lnTo>
                    <a:pt x="678561" y="684276"/>
                  </a:lnTo>
                  <a:lnTo>
                    <a:pt x="646176" y="684276"/>
                  </a:lnTo>
                  <a:lnTo>
                    <a:pt x="644652" y="681990"/>
                  </a:lnTo>
                  <a:lnTo>
                    <a:pt x="644652" y="666750"/>
                  </a:lnTo>
                  <a:close/>
                </a:path>
                <a:path w="687705" h="742950">
                  <a:moveTo>
                    <a:pt x="644652" y="4572"/>
                  </a:moveTo>
                  <a:lnTo>
                    <a:pt x="644652" y="681990"/>
                  </a:lnTo>
                  <a:lnTo>
                    <a:pt x="646176" y="684276"/>
                  </a:lnTo>
                  <a:lnTo>
                    <a:pt x="651510" y="684276"/>
                  </a:lnTo>
                  <a:lnTo>
                    <a:pt x="653796" y="681990"/>
                  </a:lnTo>
                  <a:lnTo>
                    <a:pt x="653796" y="9906"/>
                  </a:lnTo>
                  <a:lnTo>
                    <a:pt x="649224" y="9906"/>
                  </a:lnTo>
                  <a:lnTo>
                    <a:pt x="644652" y="4572"/>
                  </a:lnTo>
                  <a:close/>
                </a:path>
                <a:path w="687705" h="742950">
                  <a:moveTo>
                    <a:pt x="687324" y="666750"/>
                  </a:moveTo>
                  <a:lnTo>
                    <a:pt x="653796" y="666750"/>
                  </a:lnTo>
                  <a:lnTo>
                    <a:pt x="653796" y="681990"/>
                  </a:lnTo>
                  <a:lnTo>
                    <a:pt x="651510" y="684276"/>
                  </a:lnTo>
                  <a:lnTo>
                    <a:pt x="678561" y="684276"/>
                  </a:lnTo>
                  <a:lnTo>
                    <a:pt x="687324" y="666750"/>
                  </a:lnTo>
                  <a:close/>
                </a:path>
                <a:path w="687705" h="742950">
                  <a:moveTo>
                    <a:pt x="651510" y="0"/>
                  </a:moveTo>
                  <a:lnTo>
                    <a:pt x="2286" y="0"/>
                  </a:lnTo>
                  <a:lnTo>
                    <a:pt x="0" y="2286"/>
                  </a:lnTo>
                  <a:lnTo>
                    <a:pt x="0" y="7620"/>
                  </a:lnTo>
                  <a:lnTo>
                    <a:pt x="2286" y="9906"/>
                  </a:lnTo>
                  <a:lnTo>
                    <a:pt x="644652" y="9906"/>
                  </a:lnTo>
                  <a:lnTo>
                    <a:pt x="644652" y="4572"/>
                  </a:lnTo>
                  <a:lnTo>
                    <a:pt x="653796" y="4572"/>
                  </a:lnTo>
                  <a:lnTo>
                    <a:pt x="653796" y="2286"/>
                  </a:lnTo>
                  <a:lnTo>
                    <a:pt x="651510" y="0"/>
                  </a:lnTo>
                  <a:close/>
                </a:path>
                <a:path w="687705" h="742950">
                  <a:moveTo>
                    <a:pt x="653796" y="4572"/>
                  </a:moveTo>
                  <a:lnTo>
                    <a:pt x="644652" y="4572"/>
                  </a:lnTo>
                  <a:lnTo>
                    <a:pt x="649224" y="9906"/>
                  </a:lnTo>
                  <a:lnTo>
                    <a:pt x="653796" y="9906"/>
                  </a:lnTo>
                  <a:lnTo>
                    <a:pt x="653796" y="4572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0273" y="5489702"/>
            <a:ext cx="371697" cy="38709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2654" y="5932422"/>
            <a:ext cx="347579" cy="385572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2895854" y="5914897"/>
            <a:ext cx="805815" cy="1337310"/>
            <a:chOff x="2895854" y="5914897"/>
            <a:chExt cx="805815" cy="1337310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5854" y="5914897"/>
              <a:ext cx="347579" cy="3855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68244" y="6186930"/>
              <a:ext cx="733043" cy="7109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05404" y="6808722"/>
              <a:ext cx="433578" cy="443485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14347" y="7408416"/>
            <a:ext cx="438914" cy="44958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144522" y="8131556"/>
            <a:ext cx="377791" cy="23621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23520" y="6891019"/>
            <a:ext cx="359816" cy="269748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62104" y="5520434"/>
            <a:ext cx="80327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Lower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Spur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Gear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5675" y="5642353"/>
            <a:ext cx="41465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10" dirty="0">
                <a:latin typeface="Arial"/>
                <a:cs typeface="Arial"/>
              </a:rPr>
              <a:t>(Always)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5144" y="5963113"/>
            <a:ext cx="655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985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Lower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Sliding </a:t>
            </a:r>
            <a:r>
              <a:rPr sz="800" dirty="0">
                <a:latin typeface="Arial"/>
                <a:cs typeface="Arial"/>
              </a:rPr>
              <a:t>Sleeve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Clutch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0278" y="6405793"/>
            <a:ext cx="855980" cy="269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Lower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Shouldered Shaft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81213" y="4600257"/>
            <a:ext cx="120776" cy="15582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63409" y="5779833"/>
            <a:ext cx="122300" cy="15582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3409" y="6224841"/>
            <a:ext cx="122300" cy="15506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82687" y="6592887"/>
            <a:ext cx="120776" cy="155828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758444" y="6670802"/>
            <a:ext cx="76200" cy="590550"/>
          </a:xfrm>
          <a:custGeom>
            <a:avLst/>
            <a:gdLst/>
            <a:ahLst/>
            <a:cxnLst/>
            <a:rect l="l" t="t" r="r" b="b"/>
            <a:pathLst>
              <a:path w="76200" h="590550">
                <a:moveTo>
                  <a:pt x="28956" y="514350"/>
                </a:moveTo>
                <a:lnTo>
                  <a:pt x="0" y="514350"/>
                </a:lnTo>
                <a:lnTo>
                  <a:pt x="38100" y="590550"/>
                </a:lnTo>
                <a:lnTo>
                  <a:pt x="70103" y="526542"/>
                </a:lnTo>
                <a:lnTo>
                  <a:pt x="28956" y="526542"/>
                </a:lnTo>
                <a:lnTo>
                  <a:pt x="28956" y="514350"/>
                </a:lnTo>
                <a:close/>
              </a:path>
              <a:path w="76200" h="590550">
                <a:moveTo>
                  <a:pt x="48006" y="0"/>
                </a:moveTo>
                <a:lnTo>
                  <a:pt x="28956" y="0"/>
                </a:lnTo>
                <a:lnTo>
                  <a:pt x="28956" y="526542"/>
                </a:lnTo>
                <a:lnTo>
                  <a:pt x="48006" y="526542"/>
                </a:lnTo>
                <a:lnTo>
                  <a:pt x="48006" y="0"/>
                </a:lnTo>
                <a:close/>
              </a:path>
              <a:path w="76200" h="590550">
                <a:moveTo>
                  <a:pt x="76200" y="514350"/>
                </a:moveTo>
                <a:lnTo>
                  <a:pt x="48006" y="514350"/>
                </a:lnTo>
                <a:lnTo>
                  <a:pt x="48006" y="526542"/>
                </a:lnTo>
                <a:lnTo>
                  <a:pt x="70103" y="526542"/>
                </a:lnTo>
                <a:lnTo>
                  <a:pt x="76200" y="51435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53719" y="6774591"/>
            <a:ext cx="1032510" cy="834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9425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Lower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Feed </a:t>
            </a:r>
            <a:r>
              <a:rPr sz="800" dirty="0">
                <a:latin typeface="Arial"/>
                <a:cs typeface="Arial"/>
              </a:rPr>
              <a:t>Shaft </a:t>
            </a:r>
            <a:r>
              <a:rPr sz="800" spc="-20" dirty="0">
                <a:latin typeface="Arial"/>
                <a:cs typeface="Arial"/>
              </a:rPr>
              <a:t>Stop </a:t>
            </a:r>
            <a:r>
              <a:rPr sz="800" spc="-10" dirty="0">
                <a:latin typeface="Arial"/>
                <a:cs typeface="Arial"/>
              </a:rPr>
              <a:t>Assembly</a:t>
            </a:r>
            <a:endParaRPr sz="800">
              <a:latin typeface="Arial"/>
              <a:cs typeface="Arial"/>
            </a:endParaRPr>
          </a:p>
          <a:p>
            <a:pPr marL="12700" marR="471805">
              <a:lnSpc>
                <a:spcPct val="100000"/>
              </a:lnSpc>
              <a:spcBef>
                <a:spcPts val="610"/>
              </a:spcBef>
            </a:pPr>
            <a:r>
              <a:rPr sz="800" dirty="0">
                <a:latin typeface="Arial"/>
                <a:cs typeface="Arial"/>
              </a:rPr>
              <a:t>Lower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Feed </a:t>
            </a:r>
            <a:r>
              <a:rPr sz="800" spc="-10" dirty="0">
                <a:latin typeface="Arial"/>
                <a:cs typeface="Arial"/>
              </a:rPr>
              <a:t>Sprocket Assembly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238495" y="5963050"/>
            <a:ext cx="6553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985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Upper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Sliding </a:t>
            </a:r>
            <a:r>
              <a:rPr sz="800" dirty="0">
                <a:latin typeface="Arial"/>
                <a:cs typeface="Arial"/>
              </a:rPr>
              <a:t>Sleeve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Clutch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87243" y="6405729"/>
            <a:ext cx="855980" cy="269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Upper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Shouldered Shaft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632427" y="6774527"/>
            <a:ext cx="565150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Upper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Feed </a:t>
            </a:r>
            <a:r>
              <a:rPr sz="800" dirty="0">
                <a:latin typeface="Arial"/>
                <a:cs typeface="Arial"/>
              </a:rPr>
              <a:t>Shaft </a:t>
            </a:r>
            <a:r>
              <a:rPr sz="800" spc="-20" dirty="0">
                <a:latin typeface="Arial"/>
                <a:cs typeface="Arial"/>
              </a:rPr>
              <a:t>Stop </a:t>
            </a:r>
            <a:r>
              <a:rPr sz="800" spc="-10" dirty="0">
                <a:latin typeface="Arial"/>
                <a:cs typeface="Arial"/>
              </a:rPr>
              <a:t>Assembly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203430" y="7290379"/>
            <a:ext cx="565150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Upper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Feed </a:t>
            </a:r>
            <a:r>
              <a:rPr sz="800" spc="-10" dirty="0">
                <a:latin typeface="Arial"/>
                <a:cs typeface="Arial"/>
              </a:rPr>
              <a:t>Sprocket Assembly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513139" y="6224841"/>
            <a:ext cx="120776" cy="15506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830131" y="6592887"/>
            <a:ext cx="122300" cy="155828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2479801" y="6670802"/>
            <a:ext cx="76200" cy="590550"/>
          </a:xfrm>
          <a:custGeom>
            <a:avLst/>
            <a:gdLst/>
            <a:ahLst/>
            <a:cxnLst/>
            <a:rect l="l" t="t" r="r" b="b"/>
            <a:pathLst>
              <a:path w="76200" h="590550">
                <a:moveTo>
                  <a:pt x="28193" y="514350"/>
                </a:moveTo>
                <a:lnTo>
                  <a:pt x="0" y="514350"/>
                </a:lnTo>
                <a:lnTo>
                  <a:pt x="38100" y="590550"/>
                </a:lnTo>
                <a:lnTo>
                  <a:pt x="70103" y="526542"/>
                </a:lnTo>
                <a:lnTo>
                  <a:pt x="28193" y="526542"/>
                </a:lnTo>
                <a:lnTo>
                  <a:pt x="28193" y="514350"/>
                </a:lnTo>
                <a:close/>
              </a:path>
              <a:path w="76200" h="590550">
                <a:moveTo>
                  <a:pt x="47243" y="0"/>
                </a:moveTo>
                <a:lnTo>
                  <a:pt x="28193" y="0"/>
                </a:lnTo>
                <a:lnTo>
                  <a:pt x="28193" y="526542"/>
                </a:lnTo>
                <a:lnTo>
                  <a:pt x="47243" y="526542"/>
                </a:lnTo>
                <a:lnTo>
                  <a:pt x="47243" y="0"/>
                </a:lnTo>
                <a:close/>
              </a:path>
              <a:path w="76200" h="590550">
                <a:moveTo>
                  <a:pt x="76200" y="514350"/>
                </a:moveTo>
                <a:lnTo>
                  <a:pt x="47243" y="514350"/>
                </a:lnTo>
                <a:lnTo>
                  <a:pt x="47243" y="526542"/>
                </a:lnTo>
                <a:lnTo>
                  <a:pt x="70103" y="526542"/>
                </a:lnTo>
                <a:lnTo>
                  <a:pt x="76200" y="51435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1298702" y="6027673"/>
            <a:ext cx="860425" cy="1381760"/>
            <a:chOff x="1298702" y="6027673"/>
            <a:chExt cx="860425" cy="1381760"/>
          </a:xfrm>
        </p:grpSpPr>
        <p:sp>
          <p:nvSpPr>
            <p:cNvPr id="52" name="object 52"/>
            <p:cNvSpPr/>
            <p:nvPr/>
          </p:nvSpPr>
          <p:spPr>
            <a:xfrm>
              <a:off x="1690370" y="6153403"/>
              <a:ext cx="76200" cy="1256030"/>
            </a:xfrm>
            <a:custGeom>
              <a:avLst/>
              <a:gdLst/>
              <a:ahLst/>
              <a:cxnLst/>
              <a:rect l="l" t="t" r="r" b="b"/>
              <a:pathLst>
                <a:path w="76200" h="1256029">
                  <a:moveTo>
                    <a:pt x="48006" y="63246"/>
                  </a:moveTo>
                  <a:lnTo>
                    <a:pt x="28956" y="63246"/>
                  </a:lnTo>
                  <a:lnTo>
                    <a:pt x="28956" y="1255776"/>
                  </a:lnTo>
                  <a:lnTo>
                    <a:pt x="48006" y="1255776"/>
                  </a:lnTo>
                  <a:lnTo>
                    <a:pt x="48006" y="63246"/>
                  </a:lnTo>
                  <a:close/>
                </a:path>
                <a:path w="76200" h="1256029">
                  <a:moveTo>
                    <a:pt x="38100" y="0"/>
                  </a:moveTo>
                  <a:lnTo>
                    <a:pt x="0" y="76200"/>
                  </a:lnTo>
                  <a:lnTo>
                    <a:pt x="28956" y="76200"/>
                  </a:lnTo>
                  <a:lnTo>
                    <a:pt x="28956" y="63246"/>
                  </a:lnTo>
                  <a:lnTo>
                    <a:pt x="69723" y="63246"/>
                  </a:lnTo>
                  <a:lnTo>
                    <a:pt x="38100" y="0"/>
                  </a:lnTo>
                  <a:close/>
                </a:path>
                <a:path w="76200" h="1256029">
                  <a:moveTo>
                    <a:pt x="69723" y="63246"/>
                  </a:moveTo>
                  <a:lnTo>
                    <a:pt x="48006" y="63246"/>
                  </a:lnTo>
                  <a:lnTo>
                    <a:pt x="48006" y="76200"/>
                  </a:lnTo>
                  <a:lnTo>
                    <a:pt x="76200" y="76200"/>
                  </a:lnTo>
                  <a:lnTo>
                    <a:pt x="69723" y="63246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90904" y="6027673"/>
              <a:ext cx="706120" cy="6985"/>
            </a:xfrm>
            <a:custGeom>
              <a:avLst/>
              <a:gdLst/>
              <a:ahLst/>
              <a:cxnLst/>
              <a:rect l="l" t="t" r="r" b="b"/>
              <a:pathLst>
                <a:path w="706119" h="6985">
                  <a:moveTo>
                    <a:pt x="705612" y="0"/>
                  </a:moveTo>
                  <a:lnTo>
                    <a:pt x="0" y="0"/>
                  </a:lnTo>
                  <a:lnTo>
                    <a:pt x="0" y="6858"/>
                  </a:lnTo>
                  <a:lnTo>
                    <a:pt x="705612" y="6858"/>
                  </a:lnTo>
                  <a:lnTo>
                    <a:pt x="7056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98702" y="6042151"/>
              <a:ext cx="860425" cy="76200"/>
            </a:xfrm>
            <a:custGeom>
              <a:avLst/>
              <a:gdLst/>
              <a:ahLst/>
              <a:cxnLst/>
              <a:rect l="l" t="t" r="r" b="b"/>
              <a:pathLst>
                <a:path w="86042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7244"/>
                  </a:lnTo>
                  <a:lnTo>
                    <a:pt x="63246" y="47244"/>
                  </a:lnTo>
                  <a:lnTo>
                    <a:pt x="63246" y="28194"/>
                  </a:lnTo>
                  <a:lnTo>
                    <a:pt x="76200" y="28194"/>
                  </a:lnTo>
                  <a:lnTo>
                    <a:pt x="76200" y="0"/>
                  </a:lnTo>
                  <a:close/>
                </a:path>
                <a:path w="860425" h="76200">
                  <a:moveTo>
                    <a:pt x="784098" y="0"/>
                  </a:moveTo>
                  <a:lnTo>
                    <a:pt x="784098" y="76200"/>
                  </a:lnTo>
                  <a:lnTo>
                    <a:pt x="842009" y="47244"/>
                  </a:lnTo>
                  <a:lnTo>
                    <a:pt x="797052" y="47244"/>
                  </a:lnTo>
                  <a:lnTo>
                    <a:pt x="797052" y="28194"/>
                  </a:lnTo>
                  <a:lnTo>
                    <a:pt x="840486" y="28194"/>
                  </a:lnTo>
                  <a:lnTo>
                    <a:pt x="784098" y="0"/>
                  </a:lnTo>
                  <a:close/>
                </a:path>
                <a:path w="860425" h="76200">
                  <a:moveTo>
                    <a:pt x="76200" y="28194"/>
                  </a:moveTo>
                  <a:lnTo>
                    <a:pt x="63246" y="28194"/>
                  </a:lnTo>
                  <a:lnTo>
                    <a:pt x="63246" y="47244"/>
                  </a:lnTo>
                  <a:lnTo>
                    <a:pt x="76200" y="47244"/>
                  </a:lnTo>
                  <a:lnTo>
                    <a:pt x="76200" y="28194"/>
                  </a:lnTo>
                  <a:close/>
                </a:path>
                <a:path w="860425" h="76200">
                  <a:moveTo>
                    <a:pt x="784098" y="28194"/>
                  </a:moveTo>
                  <a:lnTo>
                    <a:pt x="76200" y="28194"/>
                  </a:lnTo>
                  <a:lnTo>
                    <a:pt x="76200" y="47244"/>
                  </a:lnTo>
                  <a:lnTo>
                    <a:pt x="784098" y="47244"/>
                  </a:lnTo>
                  <a:lnTo>
                    <a:pt x="784098" y="28194"/>
                  </a:lnTo>
                  <a:close/>
                </a:path>
                <a:path w="860425" h="76200">
                  <a:moveTo>
                    <a:pt x="840486" y="28194"/>
                  </a:moveTo>
                  <a:lnTo>
                    <a:pt x="797052" y="28194"/>
                  </a:lnTo>
                  <a:lnTo>
                    <a:pt x="797052" y="47244"/>
                  </a:lnTo>
                  <a:lnTo>
                    <a:pt x="842009" y="47244"/>
                  </a:lnTo>
                  <a:lnTo>
                    <a:pt x="860298" y="38100"/>
                  </a:lnTo>
                  <a:lnTo>
                    <a:pt x="840486" y="28194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5" name="object 5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652841" y="7996491"/>
            <a:ext cx="122300" cy="15506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52841" y="8291385"/>
            <a:ext cx="122300" cy="155828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903224" y="5161279"/>
            <a:ext cx="544830" cy="328930"/>
          </a:xfrm>
          <a:custGeom>
            <a:avLst/>
            <a:gdLst/>
            <a:ahLst/>
            <a:cxnLst/>
            <a:rect l="l" t="t" r="r" b="b"/>
            <a:pathLst>
              <a:path w="544830" h="328929">
                <a:moveTo>
                  <a:pt x="33527" y="252222"/>
                </a:moveTo>
                <a:lnTo>
                  <a:pt x="0" y="252222"/>
                </a:lnTo>
                <a:lnTo>
                  <a:pt x="38099" y="328422"/>
                </a:lnTo>
                <a:lnTo>
                  <a:pt x="67436" y="269748"/>
                </a:lnTo>
                <a:lnTo>
                  <a:pt x="35813" y="269748"/>
                </a:lnTo>
                <a:lnTo>
                  <a:pt x="33527" y="267462"/>
                </a:lnTo>
                <a:lnTo>
                  <a:pt x="33527" y="252222"/>
                </a:lnTo>
                <a:close/>
              </a:path>
              <a:path w="544830" h="328929">
                <a:moveTo>
                  <a:pt x="542543" y="0"/>
                </a:moveTo>
                <a:lnTo>
                  <a:pt x="35813" y="0"/>
                </a:lnTo>
                <a:lnTo>
                  <a:pt x="33527" y="1524"/>
                </a:lnTo>
                <a:lnTo>
                  <a:pt x="33527" y="267462"/>
                </a:lnTo>
                <a:lnTo>
                  <a:pt x="35813" y="269748"/>
                </a:lnTo>
                <a:lnTo>
                  <a:pt x="41147" y="269748"/>
                </a:lnTo>
                <a:lnTo>
                  <a:pt x="42671" y="267462"/>
                </a:lnTo>
                <a:lnTo>
                  <a:pt x="42671" y="9144"/>
                </a:lnTo>
                <a:lnTo>
                  <a:pt x="38099" y="9144"/>
                </a:lnTo>
                <a:lnTo>
                  <a:pt x="42671" y="4572"/>
                </a:lnTo>
                <a:lnTo>
                  <a:pt x="544829" y="4572"/>
                </a:lnTo>
                <a:lnTo>
                  <a:pt x="544829" y="1524"/>
                </a:lnTo>
                <a:lnTo>
                  <a:pt x="542543" y="0"/>
                </a:lnTo>
                <a:close/>
              </a:path>
              <a:path w="544830" h="328929">
                <a:moveTo>
                  <a:pt x="76199" y="252222"/>
                </a:moveTo>
                <a:lnTo>
                  <a:pt x="42671" y="252222"/>
                </a:lnTo>
                <a:lnTo>
                  <a:pt x="42671" y="267462"/>
                </a:lnTo>
                <a:lnTo>
                  <a:pt x="41147" y="269748"/>
                </a:lnTo>
                <a:lnTo>
                  <a:pt x="67436" y="269748"/>
                </a:lnTo>
                <a:lnTo>
                  <a:pt x="76199" y="252222"/>
                </a:lnTo>
                <a:close/>
              </a:path>
              <a:path w="544830" h="328929">
                <a:moveTo>
                  <a:pt x="42671" y="4572"/>
                </a:moveTo>
                <a:lnTo>
                  <a:pt x="38099" y="9144"/>
                </a:lnTo>
                <a:lnTo>
                  <a:pt x="42671" y="9144"/>
                </a:lnTo>
                <a:lnTo>
                  <a:pt x="42671" y="4572"/>
                </a:lnTo>
                <a:close/>
              </a:path>
              <a:path w="544830" h="328929">
                <a:moveTo>
                  <a:pt x="544829" y="4572"/>
                </a:moveTo>
                <a:lnTo>
                  <a:pt x="42671" y="4572"/>
                </a:lnTo>
                <a:lnTo>
                  <a:pt x="42671" y="9144"/>
                </a:lnTo>
                <a:lnTo>
                  <a:pt x="542543" y="9144"/>
                </a:lnTo>
                <a:lnTo>
                  <a:pt x="544829" y="6858"/>
                </a:lnTo>
                <a:lnTo>
                  <a:pt x="544829" y="4572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966720" y="4711700"/>
            <a:ext cx="536629" cy="357377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3804920" y="4025900"/>
            <a:ext cx="754380" cy="495300"/>
            <a:chOff x="3804920" y="4025900"/>
            <a:chExt cx="754380" cy="495300"/>
          </a:xfrm>
        </p:grpSpPr>
        <p:pic>
          <p:nvPicPr>
            <p:cNvPr id="60" name="object 6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04920" y="4025900"/>
              <a:ext cx="377997" cy="38100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873500" y="4445000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09600" y="0"/>
                  </a:moveTo>
                  <a:lnTo>
                    <a:pt x="609600" y="76200"/>
                  </a:lnTo>
                  <a:lnTo>
                    <a:pt x="667511" y="47244"/>
                  </a:lnTo>
                  <a:lnTo>
                    <a:pt x="622553" y="47244"/>
                  </a:lnTo>
                  <a:lnTo>
                    <a:pt x="622553" y="28194"/>
                  </a:lnTo>
                  <a:lnTo>
                    <a:pt x="665988" y="28194"/>
                  </a:lnTo>
                  <a:lnTo>
                    <a:pt x="609600" y="0"/>
                  </a:lnTo>
                  <a:close/>
                </a:path>
                <a:path w="685800" h="76200">
                  <a:moveTo>
                    <a:pt x="609600" y="28194"/>
                  </a:moveTo>
                  <a:lnTo>
                    <a:pt x="0" y="28194"/>
                  </a:lnTo>
                  <a:lnTo>
                    <a:pt x="0" y="47244"/>
                  </a:lnTo>
                  <a:lnTo>
                    <a:pt x="609600" y="47244"/>
                  </a:lnTo>
                  <a:lnTo>
                    <a:pt x="609600" y="28194"/>
                  </a:lnTo>
                  <a:close/>
                </a:path>
                <a:path w="685800" h="76200">
                  <a:moveTo>
                    <a:pt x="665988" y="28194"/>
                  </a:moveTo>
                  <a:lnTo>
                    <a:pt x="622553" y="28194"/>
                  </a:lnTo>
                  <a:lnTo>
                    <a:pt x="622553" y="47244"/>
                  </a:lnTo>
                  <a:lnTo>
                    <a:pt x="667511" y="47244"/>
                  </a:lnTo>
                  <a:lnTo>
                    <a:pt x="685800" y="38100"/>
                  </a:lnTo>
                  <a:lnTo>
                    <a:pt x="665988" y="28194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2741422" y="3828036"/>
            <a:ext cx="103505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Worm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Shaft</a:t>
            </a:r>
            <a:r>
              <a:rPr sz="800" spc="-10" dirty="0">
                <a:latin typeface="Arial"/>
                <a:cs typeface="Arial"/>
              </a:rPr>
              <a:t> Assembly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741422" y="4452125"/>
            <a:ext cx="104013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Gear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Clutch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Assembly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4" name="object 6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7885" y="3640137"/>
            <a:ext cx="128397" cy="16040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7885" y="3944937"/>
            <a:ext cx="128397" cy="160400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7885" y="4327461"/>
            <a:ext cx="128397" cy="160400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425700" y="4445000"/>
            <a:ext cx="228600" cy="76200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3797300" y="3835400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48511" y="47244"/>
                </a:lnTo>
                <a:lnTo>
                  <a:pt x="1003553" y="47244"/>
                </a:lnTo>
                <a:lnTo>
                  <a:pt x="1003553" y="28194"/>
                </a:lnTo>
                <a:lnTo>
                  <a:pt x="1046988" y="28194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28194"/>
                </a:moveTo>
                <a:lnTo>
                  <a:pt x="0" y="28194"/>
                </a:lnTo>
                <a:lnTo>
                  <a:pt x="0" y="47244"/>
                </a:lnTo>
                <a:lnTo>
                  <a:pt x="990600" y="47244"/>
                </a:lnTo>
                <a:lnTo>
                  <a:pt x="990600" y="28194"/>
                </a:lnTo>
                <a:close/>
              </a:path>
              <a:path w="1066800" h="76200">
                <a:moveTo>
                  <a:pt x="1046988" y="28194"/>
                </a:moveTo>
                <a:lnTo>
                  <a:pt x="1003553" y="28194"/>
                </a:lnTo>
                <a:lnTo>
                  <a:pt x="1003553" y="47244"/>
                </a:lnTo>
                <a:lnTo>
                  <a:pt x="1048511" y="47244"/>
                </a:lnTo>
                <a:lnTo>
                  <a:pt x="1066800" y="38100"/>
                </a:lnTo>
                <a:lnTo>
                  <a:pt x="1046988" y="28194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4267200" y="3719944"/>
            <a:ext cx="21139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9130" marR="405765">
              <a:lnSpc>
                <a:spcPct val="100000"/>
              </a:lnSpc>
              <a:spcBef>
                <a:spcPts val="910"/>
              </a:spcBef>
            </a:pPr>
            <a:r>
              <a:rPr sz="800" b="1" dirty="0" smtClean="0">
                <a:latin typeface="Arial"/>
                <a:cs typeface="Arial"/>
              </a:rPr>
              <a:t>(</a:t>
            </a:r>
            <a:r>
              <a:rPr sz="800" b="1" dirty="0">
                <a:latin typeface="Arial"/>
                <a:cs typeface="Arial"/>
              </a:rPr>
              <a:t>contains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the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gear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25" dirty="0">
                <a:latin typeface="Arial"/>
                <a:cs typeface="Arial"/>
              </a:rPr>
              <a:t>for</a:t>
            </a:r>
            <a:r>
              <a:rPr sz="800" b="1" dirty="0">
                <a:latin typeface="Arial"/>
                <a:cs typeface="Arial"/>
              </a:rPr>
              <a:t> Manual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drive,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driven</a:t>
            </a:r>
            <a:endParaRPr sz="800" dirty="0">
              <a:latin typeface="Arial"/>
              <a:cs typeface="Arial"/>
            </a:endParaRPr>
          </a:p>
          <a:p>
            <a:pPr marL="659130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latin typeface="Arial"/>
                <a:cs typeface="Arial"/>
              </a:rPr>
              <a:t>By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the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Manual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gear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hub)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70" name="object 7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7607300"/>
            <a:ext cx="791679" cy="615696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654300" y="7607298"/>
            <a:ext cx="841115" cy="618744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425700" y="3644900"/>
            <a:ext cx="256040" cy="457200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49700" y="6007098"/>
            <a:ext cx="426519" cy="457199"/>
          </a:xfrm>
          <a:prstGeom prst="rect">
            <a:avLst/>
          </a:prstGeom>
        </p:spPr>
      </p:pic>
      <p:sp>
        <p:nvSpPr>
          <p:cNvPr id="74" name="object 74"/>
          <p:cNvSpPr txBox="1"/>
          <p:nvPr/>
        </p:nvSpPr>
        <p:spPr>
          <a:xfrm>
            <a:off x="2741422" y="4147317"/>
            <a:ext cx="86868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Worm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Wheel</a:t>
            </a:r>
            <a:r>
              <a:rPr sz="800" spc="-20" dirty="0">
                <a:latin typeface="Arial"/>
                <a:cs typeface="Arial"/>
              </a:rPr>
              <a:t> Gear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715033" y="4149259"/>
            <a:ext cx="1369695" cy="35941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912494">
              <a:lnSpc>
                <a:spcPct val="100000"/>
              </a:lnSpc>
              <a:spcBef>
                <a:spcPts val="235"/>
              </a:spcBef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dirty="0">
                <a:latin typeface="Arial"/>
                <a:cs typeface="Arial"/>
              </a:rPr>
              <a:t>Clutch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Spur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Gear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(large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gear)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20870" y="4437673"/>
            <a:ext cx="1353185" cy="491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Spur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Gear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shaft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(Small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Gear)</a:t>
            </a:r>
            <a:endParaRPr sz="800" dirty="0">
              <a:latin typeface="Arial"/>
              <a:cs typeface="Arial"/>
            </a:endParaRPr>
          </a:p>
          <a:p>
            <a:pPr marR="110489" algn="r">
              <a:lnSpc>
                <a:spcPct val="100000"/>
              </a:lnSpc>
              <a:spcBef>
                <a:spcPts val="45"/>
              </a:spcBef>
            </a:pPr>
            <a:endParaRPr sz="1200" dirty="0">
              <a:latin typeface="Arial"/>
              <a:cs typeface="Arial"/>
            </a:endParaRPr>
          </a:p>
          <a:p>
            <a:pPr marL="15240" algn="ctr">
              <a:lnSpc>
                <a:spcPct val="100000"/>
              </a:lnSpc>
              <a:spcBef>
                <a:spcPts val="270"/>
              </a:spcBef>
            </a:pPr>
            <a:r>
              <a:rPr sz="800" dirty="0">
                <a:latin typeface="Arial"/>
                <a:cs typeface="Arial"/>
              </a:rPr>
              <a:t>Upper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Spur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Gear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245100" y="4556061"/>
            <a:ext cx="439420" cy="613410"/>
            <a:chOff x="5245100" y="4556061"/>
            <a:chExt cx="439420" cy="613410"/>
          </a:xfrm>
        </p:grpSpPr>
        <p:pic>
          <p:nvPicPr>
            <p:cNvPr id="78" name="object 7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2737" y="4556061"/>
              <a:ext cx="128397" cy="16040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45100" y="4757419"/>
              <a:ext cx="439066" cy="411479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5781800" y="5199633"/>
            <a:ext cx="5969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Control</a:t>
            </a:r>
            <a:r>
              <a:rPr sz="800" spc="-25" dirty="0">
                <a:latin typeface="Arial"/>
                <a:cs typeface="Arial"/>
              </a:rPr>
              <a:t> Cam</a:t>
            </a:r>
            <a:endParaRPr sz="8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781800" y="5671298"/>
            <a:ext cx="594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9060" marR="5080" indent="-86995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Bolt</a:t>
            </a:r>
            <a:r>
              <a:rPr sz="800" spc="-10" dirty="0">
                <a:latin typeface="Arial"/>
                <a:cs typeface="Arial"/>
              </a:rPr>
              <a:t> Position Indicator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2" name="object 8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5865" y="5470461"/>
            <a:ext cx="128397" cy="160400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5926328" y="4859528"/>
            <a:ext cx="271780" cy="233679"/>
          </a:xfrm>
          <a:custGeom>
            <a:avLst/>
            <a:gdLst/>
            <a:ahLst/>
            <a:cxnLst/>
            <a:rect l="l" t="t" r="r" b="b"/>
            <a:pathLst>
              <a:path w="271779" h="233679">
                <a:moveTo>
                  <a:pt x="228600" y="156972"/>
                </a:moveTo>
                <a:lnTo>
                  <a:pt x="195072" y="156972"/>
                </a:lnTo>
                <a:lnTo>
                  <a:pt x="233172" y="233172"/>
                </a:lnTo>
                <a:lnTo>
                  <a:pt x="262509" y="174498"/>
                </a:lnTo>
                <a:lnTo>
                  <a:pt x="230886" y="174498"/>
                </a:lnTo>
                <a:lnTo>
                  <a:pt x="228600" y="172212"/>
                </a:lnTo>
                <a:lnTo>
                  <a:pt x="228600" y="156972"/>
                </a:lnTo>
                <a:close/>
              </a:path>
              <a:path w="271779" h="233679">
                <a:moveTo>
                  <a:pt x="228600" y="4572"/>
                </a:moveTo>
                <a:lnTo>
                  <a:pt x="228600" y="172212"/>
                </a:lnTo>
                <a:lnTo>
                  <a:pt x="230886" y="174498"/>
                </a:lnTo>
                <a:lnTo>
                  <a:pt x="235458" y="174498"/>
                </a:lnTo>
                <a:lnTo>
                  <a:pt x="237744" y="172212"/>
                </a:lnTo>
                <a:lnTo>
                  <a:pt x="237744" y="9144"/>
                </a:lnTo>
                <a:lnTo>
                  <a:pt x="233172" y="9144"/>
                </a:lnTo>
                <a:lnTo>
                  <a:pt x="228600" y="4572"/>
                </a:lnTo>
                <a:close/>
              </a:path>
              <a:path w="271779" h="233679">
                <a:moveTo>
                  <a:pt x="271272" y="156972"/>
                </a:moveTo>
                <a:lnTo>
                  <a:pt x="237744" y="156972"/>
                </a:lnTo>
                <a:lnTo>
                  <a:pt x="237744" y="172212"/>
                </a:lnTo>
                <a:lnTo>
                  <a:pt x="235458" y="174498"/>
                </a:lnTo>
                <a:lnTo>
                  <a:pt x="262509" y="174498"/>
                </a:lnTo>
                <a:lnTo>
                  <a:pt x="271272" y="156972"/>
                </a:lnTo>
                <a:close/>
              </a:path>
              <a:path w="271779" h="233679">
                <a:moveTo>
                  <a:pt x="235458" y="0"/>
                </a:moveTo>
                <a:lnTo>
                  <a:pt x="2286" y="0"/>
                </a:lnTo>
                <a:lnTo>
                  <a:pt x="0" y="2286"/>
                </a:lnTo>
                <a:lnTo>
                  <a:pt x="0" y="6858"/>
                </a:lnTo>
                <a:lnTo>
                  <a:pt x="2286" y="9144"/>
                </a:lnTo>
                <a:lnTo>
                  <a:pt x="228600" y="9144"/>
                </a:lnTo>
                <a:lnTo>
                  <a:pt x="228600" y="4572"/>
                </a:lnTo>
                <a:lnTo>
                  <a:pt x="237744" y="4572"/>
                </a:lnTo>
                <a:lnTo>
                  <a:pt x="237744" y="2286"/>
                </a:lnTo>
                <a:lnTo>
                  <a:pt x="235458" y="0"/>
                </a:lnTo>
                <a:close/>
              </a:path>
              <a:path w="271779" h="233679">
                <a:moveTo>
                  <a:pt x="237744" y="4572"/>
                </a:moveTo>
                <a:lnTo>
                  <a:pt x="228600" y="4572"/>
                </a:lnTo>
                <a:lnTo>
                  <a:pt x="233172" y="9144"/>
                </a:lnTo>
                <a:lnTo>
                  <a:pt x="237744" y="9144"/>
                </a:lnTo>
                <a:lnTo>
                  <a:pt x="237744" y="4572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object 8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388098" y="5092700"/>
            <a:ext cx="304689" cy="381000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168900" y="5321300"/>
            <a:ext cx="481648" cy="685800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854698" y="5930898"/>
            <a:ext cx="597706" cy="761999"/>
          </a:xfrm>
          <a:prstGeom prst="rect">
            <a:avLst/>
          </a:prstGeom>
        </p:spPr>
      </p:pic>
      <p:sp>
        <p:nvSpPr>
          <p:cNvPr id="87" name="object 87"/>
          <p:cNvSpPr txBox="1"/>
          <p:nvPr/>
        </p:nvSpPr>
        <p:spPr>
          <a:xfrm>
            <a:off x="5041907" y="4756906"/>
            <a:ext cx="81026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Index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Drive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Shaft</a:t>
            </a:r>
            <a:endParaRPr sz="8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673600" y="4859528"/>
            <a:ext cx="316230" cy="252729"/>
          </a:xfrm>
          <a:custGeom>
            <a:avLst/>
            <a:gdLst/>
            <a:ahLst/>
            <a:cxnLst/>
            <a:rect l="l" t="t" r="r" b="b"/>
            <a:pathLst>
              <a:path w="316229" h="252729">
                <a:moveTo>
                  <a:pt x="33528" y="176022"/>
                </a:moveTo>
                <a:lnTo>
                  <a:pt x="0" y="176022"/>
                </a:lnTo>
                <a:lnTo>
                  <a:pt x="38100" y="252222"/>
                </a:lnTo>
                <a:lnTo>
                  <a:pt x="67437" y="193548"/>
                </a:lnTo>
                <a:lnTo>
                  <a:pt x="35814" y="193548"/>
                </a:lnTo>
                <a:lnTo>
                  <a:pt x="33528" y="191262"/>
                </a:lnTo>
                <a:lnTo>
                  <a:pt x="33528" y="176022"/>
                </a:lnTo>
                <a:close/>
              </a:path>
              <a:path w="316229" h="252729">
                <a:moveTo>
                  <a:pt x="313944" y="0"/>
                </a:moveTo>
                <a:lnTo>
                  <a:pt x="35814" y="0"/>
                </a:lnTo>
                <a:lnTo>
                  <a:pt x="33528" y="2286"/>
                </a:lnTo>
                <a:lnTo>
                  <a:pt x="33528" y="191262"/>
                </a:lnTo>
                <a:lnTo>
                  <a:pt x="35814" y="193548"/>
                </a:lnTo>
                <a:lnTo>
                  <a:pt x="40386" y="193548"/>
                </a:lnTo>
                <a:lnTo>
                  <a:pt x="42672" y="191262"/>
                </a:lnTo>
                <a:lnTo>
                  <a:pt x="42672" y="9144"/>
                </a:lnTo>
                <a:lnTo>
                  <a:pt x="38100" y="9144"/>
                </a:lnTo>
                <a:lnTo>
                  <a:pt x="42672" y="4572"/>
                </a:lnTo>
                <a:lnTo>
                  <a:pt x="316230" y="4572"/>
                </a:lnTo>
                <a:lnTo>
                  <a:pt x="316230" y="2286"/>
                </a:lnTo>
                <a:lnTo>
                  <a:pt x="313944" y="0"/>
                </a:lnTo>
                <a:close/>
              </a:path>
              <a:path w="316229" h="252729">
                <a:moveTo>
                  <a:pt x="76200" y="176022"/>
                </a:moveTo>
                <a:lnTo>
                  <a:pt x="42672" y="176022"/>
                </a:lnTo>
                <a:lnTo>
                  <a:pt x="42672" y="191262"/>
                </a:lnTo>
                <a:lnTo>
                  <a:pt x="40386" y="193548"/>
                </a:lnTo>
                <a:lnTo>
                  <a:pt x="67437" y="193548"/>
                </a:lnTo>
                <a:lnTo>
                  <a:pt x="76200" y="176022"/>
                </a:lnTo>
                <a:close/>
              </a:path>
              <a:path w="316229" h="252729">
                <a:moveTo>
                  <a:pt x="42672" y="4572"/>
                </a:moveTo>
                <a:lnTo>
                  <a:pt x="38100" y="9144"/>
                </a:lnTo>
                <a:lnTo>
                  <a:pt x="42672" y="9144"/>
                </a:lnTo>
                <a:lnTo>
                  <a:pt x="42672" y="4572"/>
                </a:lnTo>
                <a:close/>
              </a:path>
              <a:path w="316229" h="252729">
                <a:moveTo>
                  <a:pt x="316230" y="4572"/>
                </a:moveTo>
                <a:lnTo>
                  <a:pt x="42672" y="4572"/>
                </a:lnTo>
                <a:lnTo>
                  <a:pt x="42672" y="9144"/>
                </a:lnTo>
                <a:lnTo>
                  <a:pt x="313944" y="9144"/>
                </a:lnTo>
                <a:lnTo>
                  <a:pt x="316230" y="6858"/>
                </a:lnTo>
                <a:lnTo>
                  <a:pt x="316230" y="4572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8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4265" y="5545137"/>
            <a:ext cx="128397" cy="160400"/>
          </a:xfrm>
          <a:prstGeom prst="rect">
            <a:avLst/>
          </a:prstGeom>
        </p:spPr>
      </p:pic>
      <p:sp>
        <p:nvSpPr>
          <p:cNvPr id="90" name="object 90"/>
          <p:cNvSpPr txBox="1"/>
          <p:nvPr/>
        </p:nvSpPr>
        <p:spPr>
          <a:xfrm>
            <a:off x="1249425" y="7850631"/>
            <a:ext cx="1047115" cy="859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Clutch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Yoke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Assembly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R="87630" algn="ctr">
              <a:lnSpc>
                <a:spcPct val="100000"/>
              </a:lnSpc>
            </a:pPr>
            <a:r>
              <a:rPr sz="800" spc="-10" dirty="0">
                <a:latin typeface="Arial"/>
                <a:cs typeface="Arial"/>
              </a:rPr>
              <a:t>Actuator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160020" marR="167640" indent="-37465" algn="ctr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Electrical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Feed </a:t>
            </a:r>
            <a:r>
              <a:rPr sz="800" dirty="0">
                <a:latin typeface="Arial"/>
                <a:cs typeface="Arial"/>
              </a:rPr>
              <a:t>Select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Solenoid</a:t>
            </a:r>
            <a:endParaRPr sz="8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438400" y="5168900"/>
            <a:ext cx="2589530" cy="6508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2630">
              <a:lnSpc>
                <a:spcPct val="100000"/>
              </a:lnSpc>
              <a:spcBef>
                <a:spcPts val="95"/>
              </a:spcBef>
            </a:pPr>
            <a:r>
              <a:rPr sz="800" b="1" dirty="0">
                <a:latin typeface="Arial"/>
                <a:cs typeface="Arial"/>
              </a:rPr>
              <a:t>(contains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a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notch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to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hold</a:t>
            </a:r>
            <a:r>
              <a:rPr sz="800" b="1" spc="39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Index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Drive</a:t>
            </a:r>
            <a:endParaRPr sz="800" dirty="0">
              <a:latin typeface="Arial"/>
              <a:cs typeface="Arial"/>
            </a:endParaRPr>
          </a:p>
          <a:p>
            <a:pPr marL="722630">
              <a:lnSpc>
                <a:spcPts val="944"/>
              </a:lnSpc>
            </a:pPr>
            <a:r>
              <a:rPr sz="800" b="1" dirty="0">
                <a:latin typeface="Arial"/>
                <a:cs typeface="Arial"/>
              </a:rPr>
              <a:t>Gears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in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precise alignment)</a:t>
            </a:r>
            <a:r>
              <a:rPr sz="800" b="1" spc="175" dirty="0">
                <a:latin typeface="Arial"/>
                <a:cs typeface="Arial"/>
              </a:rPr>
              <a:t>  </a:t>
            </a:r>
            <a:r>
              <a:rPr sz="800" spc="-25" dirty="0">
                <a:latin typeface="Arial"/>
                <a:cs typeface="Arial"/>
              </a:rPr>
              <a:t>Cam</a:t>
            </a:r>
            <a:endParaRPr sz="8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620"/>
              </a:spcBef>
            </a:pPr>
            <a:endParaRPr lang="en-US" sz="800" dirty="0" smtClean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620"/>
              </a:spcBef>
            </a:pPr>
            <a:r>
              <a:rPr sz="800" dirty="0" smtClean="0">
                <a:latin typeface="Arial"/>
                <a:cs typeface="Arial"/>
              </a:rPr>
              <a:t>Timing</a:t>
            </a:r>
            <a:r>
              <a:rPr sz="800" spc="-35" dirty="0" smtClean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Cams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260741" y="5599493"/>
            <a:ext cx="848994" cy="45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00" dirty="0">
              <a:latin typeface="Arial"/>
              <a:cs typeface="Arial"/>
            </a:endParaRPr>
          </a:p>
          <a:p>
            <a:pPr marL="129539">
              <a:lnSpc>
                <a:spcPct val="100000"/>
              </a:lnSpc>
              <a:spcBef>
                <a:spcPts val="944"/>
              </a:spcBef>
            </a:pPr>
            <a:r>
              <a:rPr sz="800" dirty="0">
                <a:latin typeface="Arial"/>
                <a:cs typeface="Arial"/>
              </a:rPr>
              <a:t>When</a:t>
            </a:r>
            <a:r>
              <a:rPr sz="800" spc="-10" dirty="0">
                <a:latin typeface="Arial"/>
                <a:cs typeface="Arial"/>
              </a:rPr>
              <a:t> Engaged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93" name="object 9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4265" y="5927661"/>
            <a:ext cx="128397" cy="160400"/>
          </a:xfrm>
          <a:prstGeom prst="rect">
            <a:avLst/>
          </a:prstGeom>
        </p:spPr>
      </p:pic>
      <p:sp>
        <p:nvSpPr>
          <p:cNvPr id="94" name="object 94"/>
          <p:cNvSpPr txBox="1"/>
          <p:nvPr/>
        </p:nvSpPr>
        <p:spPr>
          <a:xfrm>
            <a:off x="4521442" y="6128510"/>
            <a:ext cx="51371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Rotor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Stub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5" name="object 9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4265" y="6384861"/>
            <a:ext cx="128397" cy="160400"/>
          </a:xfrm>
          <a:prstGeom prst="rect">
            <a:avLst/>
          </a:prstGeom>
        </p:spPr>
      </p:pic>
      <p:sp>
        <p:nvSpPr>
          <p:cNvPr id="96" name="object 96"/>
          <p:cNvSpPr txBox="1"/>
          <p:nvPr/>
        </p:nvSpPr>
        <p:spPr>
          <a:xfrm>
            <a:off x="4424667" y="6661914"/>
            <a:ext cx="8197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3845" marR="5080" indent="-27178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Feeder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Assembly </a:t>
            </a:r>
            <a:r>
              <a:rPr sz="800" spc="-20" dirty="0">
                <a:latin typeface="Arial"/>
                <a:cs typeface="Arial"/>
              </a:rPr>
              <a:t>Rotor</a:t>
            </a:r>
            <a:endParaRPr sz="8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038601" y="8906142"/>
            <a:ext cx="2165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000" b="1" dirty="0">
                <a:latin typeface="Times New Roman"/>
                <a:cs typeface="Times New Roman"/>
              </a:rPr>
              <a:t>E-</a:t>
            </a:r>
            <a:r>
              <a:rPr sz="1000" b="1" spc="-50" dirty="0"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Dual</a:t>
            </a:r>
            <a:r>
              <a:rPr spc="-50" dirty="0"/>
              <a:t> </a:t>
            </a:r>
            <a:r>
              <a:rPr dirty="0"/>
              <a:t>Feed</a:t>
            </a:r>
            <a:r>
              <a:rPr spc="-60" dirty="0"/>
              <a:t> </a:t>
            </a:r>
            <a:r>
              <a:rPr spc="-10" dirty="0"/>
              <a:t>System</a:t>
            </a:r>
            <a:r>
              <a:rPr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5852" y="1852675"/>
            <a:ext cx="7007859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55320" indent="-635">
              <a:lnSpc>
                <a:spcPct val="100000"/>
              </a:lnSpc>
              <a:spcBef>
                <a:spcPts val="95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b="1" spc="-20" dirty="0">
                <a:latin typeface="Arial"/>
                <a:cs typeface="Arial"/>
              </a:rPr>
              <a:t>Link-</a:t>
            </a:r>
            <a:r>
              <a:rPr sz="2800" b="1" dirty="0">
                <a:latin typeface="Arial"/>
                <a:cs typeface="Arial"/>
              </a:rPr>
              <a:t>aligners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can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move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5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long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round </a:t>
            </a:r>
            <a:r>
              <a:rPr sz="2800" b="1" dirty="0">
                <a:latin typeface="Arial"/>
                <a:cs typeface="Arial"/>
              </a:rPr>
              <a:t>9.5mm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back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b="1" dirty="0">
                <a:latin typeface="Arial"/>
                <a:cs typeface="Arial"/>
              </a:rPr>
              <a:t>Chamfered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surface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on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the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rear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plate </a:t>
            </a:r>
            <a:r>
              <a:rPr sz="2800" b="1" dirty="0">
                <a:latin typeface="Arial"/>
                <a:cs typeface="Arial"/>
              </a:rPr>
              <a:t>assembly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can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move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short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round</a:t>
            </a:r>
            <a:r>
              <a:rPr sz="2800" b="1" spc="-5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3.1mm forward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912429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R="5080" indent="9525">
              <a:lnSpc>
                <a:spcPct val="100000"/>
              </a:lnSpc>
              <a:spcBef>
                <a:spcPts val="95"/>
              </a:spcBef>
            </a:pPr>
            <a:r>
              <a:rPr dirty="0"/>
              <a:t>Double</a:t>
            </a:r>
            <a:r>
              <a:rPr spc="-65" dirty="0"/>
              <a:t> </a:t>
            </a:r>
            <a:r>
              <a:rPr dirty="0"/>
              <a:t>Feed</a:t>
            </a:r>
            <a:r>
              <a:rPr spc="-70" dirty="0"/>
              <a:t> </a:t>
            </a:r>
            <a:r>
              <a:rPr spc="-10" dirty="0" smtClean="0"/>
              <a:t>Prevention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677" y="2057594"/>
            <a:ext cx="737235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95"/>
              </a:spcBef>
              <a:buFont typeface="Arial"/>
              <a:buChar char="•"/>
              <a:tabLst>
                <a:tab pos="171450" algn="l"/>
              </a:tabLst>
            </a:pP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incoming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round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positively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prevented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from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feeding </a:t>
            </a:r>
            <a:r>
              <a:rPr sz="2000" b="1" dirty="0">
                <a:latin typeface="Arial"/>
                <a:cs typeface="Arial"/>
              </a:rPr>
              <a:t>across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into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ram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position;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nose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incoming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round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ahead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 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base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round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left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chamber.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0739" y="3946652"/>
            <a:ext cx="37274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815" indent="-158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71450" algn="l"/>
              </a:tabLst>
            </a:pP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positive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T-slot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extractors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677" y="5501834"/>
            <a:ext cx="75717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95"/>
              </a:spcBef>
              <a:buFont typeface="Arial"/>
              <a:buChar char="•"/>
              <a:tabLst>
                <a:tab pos="171450" algn="l"/>
              </a:tabLst>
            </a:pPr>
            <a:r>
              <a:rPr sz="2000" b="1" dirty="0">
                <a:latin typeface="Arial"/>
                <a:cs typeface="Arial"/>
              </a:rPr>
              <a:t>Note: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Based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on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M792/M793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ammo.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M791/M910/M919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with </a:t>
            </a:r>
            <a:r>
              <a:rPr sz="2000" b="1" dirty="0">
                <a:latin typeface="Arial"/>
                <a:cs typeface="Arial"/>
              </a:rPr>
              <a:t>missing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caps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may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allow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double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feed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situation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10" dirty="0">
                <a:latin typeface="Arial"/>
                <a:cs typeface="Arial"/>
              </a:rPr>
              <a:t> occur!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3039" y="351536"/>
            <a:ext cx="498856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Recoil</a:t>
            </a:r>
            <a:r>
              <a:rPr spc="-105" dirty="0"/>
              <a:t> </a:t>
            </a:r>
            <a:r>
              <a:rPr dirty="0"/>
              <a:t>Mechanism</a:t>
            </a:r>
            <a:r>
              <a:rPr spc="-95" dirty="0"/>
              <a:t> </a:t>
            </a:r>
            <a:r>
              <a:rPr lang="en-US" spc="-95" dirty="0" smtClean="0"/>
              <a:t/>
            </a:r>
            <a:br>
              <a:rPr lang="en-US" spc="-95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756208" y="2057400"/>
            <a:ext cx="3331845" cy="4800600"/>
            <a:chOff x="4756208" y="2057400"/>
            <a:chExt cx="3331845" cy="4800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6208" y="2743200"/>
              <a:ext cx="3331658" cy="41147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72200" y="2057400"/>
              <a:ext cx="685800" cy="914400"/>
            </a:xfrm>
            <a:custGeom>
              <a:avLst/>
              <a:gdLst/>
              <a:ahLst/>
              <a:cxnLst/>
              <a:rect l="l" t="t" r="r" b="b"/>
              <a:pathLst>
                <a:path w="685800" h="914400">
                  <a:moveTo>
                    <a:pt x="6858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685800" y="9144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2590800"/>
            <a:ext cx="3722748" cy="37947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50339" y="1334135"/>
            <a:ext cx="4871085" cy="1243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000" b="1" spc="-20" dirty="0">
                <a:latin typeface="Arial"/>
                <a:cs typeface="Arial"/>
              </a:rPr>
              <a:t>Two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spring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set</a:t>
            </a:r>
            <a:endParaRPr sz="2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Hydraulic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Damper</a:t>
            </a:r>
            <a:endParaRPr sz="2000" dirty="0">
              <a:latin typeface="Arial"/>
              <a:cs typeface="Arial"/>
            </a:endParaRPr>
          </a:p>
          <a:p>
            <a:pPr marL="469900" indent="-457200">
              <a:lnSpc>
                <a:spcPts val="2395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Absorbs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85%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recoil</a:t>
            </a:r>
            <a:endParaRPr sz="2000" dirty="0">
              <a:latin typeface="Arial"/>
              <a:cs typeface="Arial"/>
            </a:endParaRPr>
          </a:p>
          <a:p>
            <a:pPr marL="469900" indent="-457200">
              <a:lnSpc>
                <a:spcPts val="2395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Remaining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15%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absorbed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</a:t>
            </a:r>
            <a:r>
              <a:rPr sz="2000" b="1" spc="-10" dirty="0">
                <a:latin typeface="Arial"/>
                <a:cs typeface="Arial"/>
              </a:rPr>
              <a:t> vehicle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0540" y="1704848"/>
            <a:ext cx="14141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18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Inner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(STD)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17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Outer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(STD)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60540" y="2436363"/>
            <a:ext cx="14370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17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Inner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(ENH)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16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Outer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(EHN)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2379" y="351536"/>
            <a:ext cx="2819242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Sear</a:t>
            </a:r>
            <a:r>
              <a:rPr spc="-65" dirty="0"/>
              <a:t> </a:t>
            </a:r>
            <a:r>
              <a:rPr lang="en-US" spc="-10" dirty="0"/>
              <a:t>A</a:t>
            </a:r>
            <a:r>
              <a:rPr spc="-10" dirty="0" smtClean="0"/>
              <a:t>ssembly</a:t>
            </a:r>
            <a:r>
              <a:rPr lang="en-US" u="none" spc="-10" dirty="0"/>
              <a:t/>
            </a:r>
            <a:br>
              <a:rPr lang="en-US" u="none" spc="-10" dirty="0"/>
            </a:br>
            <a:r>
              <a:rPr spc="-10" dirty="0" smtClean="0"/>
              <a:t>(Verbatim</a:t>
            </a:r>
            <a:r>
              <a:rPr spc="-10" dirty="0"/>
              <a:t>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0734" y="1586294"/>
            <a:ext cx="7882255" cy="3176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SzPct val="90909"/>
              <a:buFont typeface="Wingdings"/>
              <a:buChar char=""/>
              <a:tabLst>
                <a:tab pos="199390" algn="l"/>
              </a:tabLst>
            </a:pP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22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primary</a:t>
            </a:r>
            <a:r>
              <a:rPr sz="220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purpose</a:t>
            </a:r>
            <a:r>
              <a:rPr sz="22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(function)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of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the</a:t>
            </a:r>
            <a:r>
              <a:rPr sz="2200" b="1" spc="-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sear</a:t>
            </a:r>
            <a:r>
              <a:rPr sz="2200" b="1" spc="-6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assembly</a:t>
            </a:r>
            <a:r>
              <a:rPr sz="2200" b="1" spc="-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is</a:t>
            </a:r>
            <a:r>
              <a:rPr sz="2200" b="1" spc="-60" dirty="0">
                <a:latin typeface="Arial"/>
                <a:cs typeface="Arial"/>
              </a:rPr>
              <a:t> </a:t>
            </a:r>
            <a:r>
              <a:rPr sz="2200" b="1" spc="-25" dirty="0">
                <a:latin typeface="Arial"/>
                <a:cs typeface="Arial"/>
              </a:rPr>
              <a:t>to </a:t>
            </a:r>
            <a:r>
              <a:rPr sz="2200" b="1" dirty="0">
                <a:latin typeface="Arial"/>
                <a:cs typeface="Arial"/>
              </a:rPr>
              <a:t>positively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position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the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roller</a:t>
            </a:r>
            <a:r>
              <a:rPr sz="2200" b="1" spc="-7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assembly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chain</a:t>
            </a:r>
            <a:r>
              <a:rPr sz="2200" b="1" spc="-6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master</a:t>
            </a:r>
            <a:r>
              <a:rPr sz="2200" b="1" spc="-7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link,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spc="-25" dirty="0">
                <a:latin typeface="Arial"/>
                <a:cs typeface="Arial"/>
              </a:rPr>
              <a:t>at </a:t>
            </a:r>
            <a:r>
              <a:rPr sz="2200" b="1" dirty="0">
                <a:latin typeface="Arial"/>
                <a:cs typeface="Arial"/>
              </a:rPr>
              <a:t>the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end</a:t>
            </a:r>
            <a:r>
              <a:rPr sz="2200" b="1" spc="-4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of</a:t>
            </a:r>
            <a:r>
              <a:rPr sz="2200" b="1" spc="-4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a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firing</a:t>
            </a:r>
            <a:r>
              <a:rPr sz="2200" b="1" spc="-2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burst,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thereby</a:t>
            </a:r>
            <a:r>
              <a:rPr sz="2200" b="1" spc="-2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orienting</a:t>
            </a:r>
            <a:r>
              <a:rPr sz="2200" b="1" spc="-2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the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b="1" spc="-25" dirty="0">
                <a:latin typeface="Arial"/>
                <a:cs typeface="Arial"/>
              </a:rPr>
              <a:t>gun </a:t>
            </a:r>
            <a:r>
              <a:rPr sz="2200" b="1" dirty="0">
                <a:latin typeface="Arial"/>
                <a:cs typeface="Arial"/>
              </a:rPr>
              <a:t>components</a:t>
            </a:r>
            <a:r>
              <a:rPr sz="2200" b="1" spc="-4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for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feed</a:t>
            </a:r>
            <a:r>
              <a:rPr sz="2200" b="1" spc="-6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selection.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"/>
            </a:pPr>
            <a:endParaRPr sz="3200">
              <a:latin typeface="Arial"/>
              <a:cs typeface="Arial"/>
            </a:endParaRPr>
          </a:p>
          <a:p>
            <a:pPr marL="12700" marR="205104">
              <a:lnSpc>
                <a:spcPct val="100000"/>
              </a:lnSpc>
              <a:buSzPct val="95454"/>
              <a:buFont typeface="Wingdings"/>
              <a:buChar char=""/>
              <a:tabLst>
                <a:tab pos="141605" algn="l"/>
              </a:tabLst>
            </a:pP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22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secondary</a:t>
            </a:r>
            <a:r>
              <a:rPr sz="22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purpose</a:t>
            </a:r>
            <a:r>
              <a:rPr sz="22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(Function)</a:t>
            </a:r>
            <a:r>
              <a:rPr sz="2200" b="1" spc="-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of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the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sear</a:t>
            </a:r>
            <a:r>
              <a:rPr sz="2200" b="1" spc="-6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assembly, </a:t>
            </a:r>
            <a:r>
              <a:rPr sz="2200" b="1" dirty="0">
                <a:latin typeface="Arial"/>
                <a:cs typeface="Arial"/>
              </a:rPr>
              <a:t>is</a:t>
            </a:r>
            <a:r>
              <a:rPr sz="2200" b="1" spc="-6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to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locate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receiver</a:t>
            </a:r>
            <a:r>
              <a:rPr sz="2200" b="1" spc="-6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assembly</a:t>
            </a:r>
            <a:r>
              <a:rPr sz="2200" b="1" spc="-6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components,</a:t>
            </a:r>
            <a:r>
              <a:rPr sz="2200" b="1" spc="-3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for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proper </a:t>
            </a:r>
            <a:r>
              <a:rPr sz="2200" b="1" dirty="0">
                <a:latin typeface="Arial"/>
                <a:cs typeface="Arial"/>
              </a:rPr>
              <a:t>timing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of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the</a:t>
            </a:r>
            <a:r>
              <a:rPr sz="2200" b="1" spc="-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feeder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and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receiver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assemblies</a:t>
            </a:r>
            <a:r>
              <a:rPr sz="2200" b="1" spc="-6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during assembly.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301" y="199136"/>
            <a:ext cx="8369299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lang="en-US" dirty="0"/>
              <a:t>Mechanical</a:t>
            </a:r>
            <a:r>
              <a:rPr lang="en-US" spc="-90" dirty="0"/>
              <a:t> </a:t>
            </a:r>
            <a:r>
              <a:rPr lang="en-US" dirty="0"/>
              <a:t>Safety</a:t>
            </a:r>
            <a:r>
              <a:rPr lang="en-US" spc="-90" dirty="0"/>
              <a:t> </a:t>
            </a:r>
            <a:r>
              <a:rPr lang="en-US" dirty="0"/>
              <a:t>Interlock</a:t>
            </a:r>
            <a:r>
              <a:rPr lang="en-US" spc="-105" dirty="0"/>
              <a:t> </a:t>
            </a:r>
            <a:r>
              <a:rPr lang="en-US" spc="-10" dirty="0"/>
              <a:t>System</a:t>
            </a:r>
            <a:r>
              <a:rPr lang="en-US"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lang="en-US" spc="-10" dirty="0" smtClean="0"/>
              <a:t>(</a:t>
            </a:r>
            <a:r>
              <a:rPr lang="en-US" spc="-10" dirty="0"/>
              <a:t>Verbatim</a:t>
            </a:r>
            <a:r>
              <a:rPr lang="en-US" spc="-10" dirty="0" smtClean="0"/>
              <a:t>)</a:t>
            </a:r>
            <a:br>
              <a:rPr lang="en-US" spc="-10" dirty="0" smtClean="0"/>
            </a:br>
            <a:r>
              <a:rPr lang="en-US" spc="-10" dirty="0"/>
              <a:t/>
            </a:r>
            <a:br>
              <a:rPr lang="en-US" spc="-10" dirty="0"/>
            </a:br>
            <a:r>
              <a:rPr lang="en-US" u="none" dirty="0"/>
              <a:t>6</a:t>
            </a:r>
            <a:r>
              <a:rPr lang="en-US" u="none" spc="5" dirty="0"/>
              <a:t> </a:t>
            </a:r>
            <a:r>
              <a:rPr lang="en-US" u="none" spc="-10" dirty="0"/>
              <a:t>Components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45539" y="2105660"/>
            <a:ext cx="4004310" cy="421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Rocker</a:t>
            </a:r>
            <a:r>
              <a:rPr sz="2500" b="1" spc="-9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assembly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Operating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rod</a:t>
            </a:r>
            <a:r>
              <a:rPr sz="2500" b="1" spc="-9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assembly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Push</a:t>
            </a:r>
            <a:r>
              <a:rPr sz="2500" b="1" spc="-6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Rod</a:t>
            </a:r>
            <a:r>
              <a:rPr sz="2500" b="1" spc="-6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Extension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Interlock</a:t>
            </a:r>
            <a:r>
              <a:rPr sz="2500" b="1" spc="-10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Crank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Sear</a:t>
            </a:r>
            <a:r>
              <a:rPr sz="2500" b="1" spc="-7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push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rod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Sear</a:t>
            </a:r>
            <a:r>
              <a:rPr sz="2500" b="1" spc="-6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assembly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8671" y="281373"/>
            <a:ext cx="7566659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11113">
              <a:lnSpc>
                <a:spcPct val="100000"/>
              </a:lnSpc>
              <a:spcBef>
                <a:spcPts val="105"/>
              </a:spcBef>
            </a:pPr>
            <a:r>
              <a:rPr u="none" dirty="0"/>
              <a:t>Mechanical</a:t>
            </a:r>
            <a:r>
              <a:rPr u="none" spc="-5" dirty="0"/>
              <a:t> </a:t>
            </a:r>
            <a:r>
              <a:rPr u="none" dirty="0"/>
              <a:t>Safety</a:t>
            </a:r>
            <a:r>
              <a:rPr u="none" spc="-15" dirty="0"/>
              <a:t> </a:t>
            </a:r>
            <a:r>
              <a:rPr u="none" dirty="0"/>
              <a:t>Interlock</a:t>
            </a:r>
            <a:r>
              <a:rPr u="none" spc="-25" dirty="0"/>
              <a:t> </a:t>
            </a:r>
            <a:r>
              <a:rPr u="none" spc="-10" dirty="0"/>
              <a:t>System </a:t>
            </a:r>
            <a:r>
              <a:rPr u="none" dirty="0"/>
              <a:t>Failure</a:t>
            </a:r>
            <a:r>
              <a:rPr u="none" spc="-20" dirty="0"/>
              <a:t> </a:t>
            </a:r>
            <a:r>
              <a:rPr u="none" dirty="0"/>
              <a:t>Modes</a:t>
            </a:r>
            <a:r>
              <a:rPr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u="none" spc="-10" dirty="0" smtClean="0"/>
              <a:t>(</a:t>
            </a:r>
            <a:r>
              <a:rPr u="none" spc="-10" dirty="0"/>
              <a:t>Verbatim)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387600"/>
            <a:ext cx="7254240" cy="2769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Sear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Assembly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Breaks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buFont typeface="Arial"/>
              <a:buChar char="•"/>
              <a:tabLst>
                <a:tab pos="309245" algn="l"/>
                <a:tab pos="309880" algn="l"/>
              </a:tabLst>
            </a:pPr>
            <a:r>
              <a:rPr sz="2000" b="1" dirty="0">
                <a:latin typeface="Arial"/>
                <a:cs typeface="Arial"/>
              </a:rPr>
              <a:t>Push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Rod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Extension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or</a:t>
            </a:r>
            <a:r>
              <a:rPr sz="20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Externally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Relieved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Screw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Breaks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09245" algn="l"/>
                <a:tab pos="309880" algn="l"/>
              </a:tabLst>
            </a:pPr>
            <a:r>
              <a:rPr sz="2000" b="1" dirty="0">
                <a:latin typeface="Arial"/>
                <a:cs typeface="Arial"/>
              </a:rPr>
              <a:t>Interlock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Crank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Breaks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buFont typeface="Arial"/>
              <a:buChar char="•"/>
              <a:tabLst>
                <a:tab pos="309245" algn="l"/>
                <a:tab pos="309880" algn="l"/>
              </a:tabLst>
            </a:pPr>
            <a:r>
              <a:rPr sz="2000" b="1" dirty="0">
                <a:latin typeface="Arial"/>
                <a:cs typeface="Arial"/>
              </a:rPr>
              <a:t>Carrier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Assembly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Cam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Breaks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09245" algn="l"/>
                <a:tab pos="309880" algn="l"/>
              </a:tabLst>
            </a:pPr>
            <a:r>
              <a:rPr sz="2000" b="1" dirty="0">
                <a:latin typeface="Arial"/>
                <a:cs typeface="Arial"/>
              </a:rPr>
              <a:t>Electrical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Sear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Solenoid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Intermittent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950901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Timing</a:t>
            </a:r>
            <a:r>
              <a:rPr spc="-75" dirty="0"/>
              <a:t> </a:t>
            </a:r>
            <a:r>
              <a:rPr dirty="0"/>
              <a:t>of</a:t>
            </a:r>
            <a:r>
              <a:rPr spc="-65" dirty="0"/>
              <a:t> </a:t>
            </a:r>
            <a:r>
              <a:rPr dirty="0"/>
              <a:t>Power</a:t>
            </a:r>
            <a:r>
              <a:rPr spc="-70" dirty="0"/>
              <a:t> </a:t>
            </a:r>
            <a:r>
              <a:rPr spc="-20" dirty="0"/>
              <a:t>Train</a:t>
            </a:r>
            <a:r>
              <a:rPr u="none" spc="-20" dirty="0"/>
              <a:t> </a:t>
            </a:r>
            <a:r>
              <a:rPr lang="en-US" u="none" spc="-20" dirty="0" smtClean="0"/>
              <a:t/>
            </a:r>
            <a:br>
              <a:rPr lang="en-US" u="none" spc="-2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1739" y="1925827"/>
            <a:ext cx="6403975" cy="286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b="1" dirty="0" smtClean="0">
                <a:latin typeface="Arial"/>
                <a:cs typeface="Arial"/>
              </a:rPr>
              <a:t>Two</a:t>
            </a:r>
            <a:r>
              <a:rPr sz="2800" b="1" spc="-5" dirty="0" smtClean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Timing</a:t>
            </a:r>
            <a:r>
              <a:rPr sz="2800" b="1" spc="-10" dirty="0">
                <a:latin typeface="Arial"/>
                <a:cs typeface="Arial"/>
              </a:rPr>
              <a:t> requirements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3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500" b="1" dirty="0">
                <a:latin typeface="Arial"/>
                <a:cs typeface="Arial"/>
              </a:rPr>
              <a:t>Feeder</a:t>
            </a:r>
            <a:r>
              <a:rPr sz="2500" b="1" spc="-10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housing</a:t>
            </a:r>
            <a:r>
              <a:rPr sz="2500" b="1" spc="-9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disassembled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"/>
            </a:pPr>
            <a:endParaRPr sz="3650" dirty="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2500" b="1" dirty="0">
                <a:latin typeface="Arial"/>
                <a:cs typeface="Arial"/>
              </a:rPr>
              <a:t>Feeder</a:t>
            </a:r>
            <a:r>
              <a:rPr sz="2500" b="1" spc="-10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assembly</a:t>
            </a:r>
            <a:r>
              <a:rPr sz="2500" b="1" spc="-10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removed</a:t>
            </a:r>
            <a:r>
              <a:rPr sz="2500" b="1" spc="-9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from</a:t>
            </a:r>
            <a:r>
              <a:rPr sz="2500" b="1" spc="-7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receiver assembly</a:t>
            </a:r>
            <a:endParaRPr sz="25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4139" y="1977644"/>
            <a:ext cx="5620385" cy="3482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Arial"/>
                <a:cs typeface="Arial"/>
              </a:rPr>
              <a:t>Consists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4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components</a:t>
            </a:r>
            <a:endParaRPr sz="2800" dirty="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2915"/>
              </a:spcBef>
              <a:buFont typeface="Wingdings"/>
              <a:buChar char=""/>
              <a:tabLst>
                <a:tab pos="545465" algn="l"/>
                <a:tab pos="546100" algn="l"/>
              </a:tabLst>
            </a:pPr>
            <a:r>
              <a:rPr sz="2500" b="1" dirty="0">
                <a:latin typeface="Arial"/>
                <a:cs typeface="Arial"/>
              </a:rPr>
              <a:t>1.0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HP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24</a:t>
            </a:r>
            <a:r>
              <a:rPr sz="2500" b="1" spc="-6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VDC</a:t>
            </a:r>
            <a:r>
              <a:rPr sz="2500" b="1" spc="-5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Motor</a:t>
            </a:r>
            <a:r>
              <a:rPr sz="2500" b="1" spc="-1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assembly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2350" dirty="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buFont typeface="Wingdings"/>
              <a:buChar char=""/>
              <a:tabLst>
                <a:tab pos="545465" algn="l"/>
                <a:tab pos="546100" algn="l"/>
              </a:tabLst>
            </a:pPr>
            <a:r>
              <a:rPr sz="2500" b="1" dirty="0">
                <a:latin typeface="Arial"/>
                <a:cs typeface="Arial"/>
              </a:rPr>
              <a:t>Electrical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Sear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Solenoid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Wingdings"/>
              <a:buChar char=""/>
            </a:pPr>
            <a:endParaRPr sz="2300" dirty="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buFont typeface="Wingdings"/>
              <a:buChar char=""/>
              <a:tabLst>
                <a:tab pos="545465" algn="l"/>
                <a:tab pos="546100" algn="l"/>
              </a:tabLst>
            </a:pPr>
            <a:r>
              <a:rPr sz="2500" b="1" dirty="0">
                <a:latin typeface="Arial"/>
                <a:cs typeface="Arial"/>
              </a:rPr>
              <a:t>Electrical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Feed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Select</a:t>
            </a:r>
            <a:r>
              <a:rPr sz="2500" b="1" spc="-9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Solenoid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Wingdings"/>
              <a:buChar char=""/>
            </a:pPr>
            <a:endParaRPr sz="2300" dirty="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buFont typeface="Wingdings"/>
              <a:buChar char=""/>
              <a:tabLst>
                <a:tab pos="545465" algn="l"/>
                <a:tab pos="546100" algn="l"/>
              </a:tabLst>
            </a:pPr>
            <a:r>
              <a:rPr sz="2500" b="1" dirty="0">
                <a:latin typeface="Arial"/>
                <a:cs typeface="Arial"/>
              </a:rPr>
              <a:t>Index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Drive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Cable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assembly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950901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Electrical</a:t>
            </a:r>
            <a:r>
              <a:rPr spc="-114" dirty="0"/>
              <a:t> </a:t>
            </a:r>
            <a:r>
              <a:rPr spc="-10" dirty="0"/>
              <a:t>System</a:t>
            </a:r>
            <a:r>
              <a:rPr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Index</a:t>
            </a:r>
            <a:r>
              <a:rPr spc="-65" dirty="0"/>
              <a:t> </a:t>
            </a:r>
            <a:r>
              <a:rPr dirty="0"/>
              <a:t>Drive</a:t>
            </a:r>
            <a:r>
              <a:rPr spc="-75" dirty="0"/>
              <a:t> </a:t>
            </a:r>
            <a:r>
              <a:rPr dirty="0"/>
              <a:t>Cable</a:t>
            </a:r>
            <a:r>
              <a:rPr spc="-60" dirty="0"/>
              <a:t> </a:t>
            </a:r>
            <a:r>
              <a:rPr spc="-10" dirty="0"/>
              <a:t>Assembly</a:t>
            </a:r>
            <a:r>
              <a:rPr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951479"/>
            <a:ext cx="7483475" cy="132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Electrical</a:t>
            </a:r>
            <a:r>
              <a:rPr sz="2500" b="1" spc="-9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Feed</a:t>
            </a:r>
            <a:r>
              <a:rPr sz="2500" b="1" spc="-9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Select</a:t>
            </a:r>
            <a:r>
              <a:rPr sz="2500" b="1" spc="-9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Solenoid</a:t>
            </a:r>
            <a:r>
              <a:rPr sz="2500" b="1" spc="-8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Wiring</a:t>
            </a:r>
            <a:r>
              <a:rPr sz="2500" b="1" spc="-7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Harness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6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dirty="0">
                <a:latin typeface="Arial"/>
                <a:cs typeface="Arial"/>
              </a:rPr>
              <a:t>Micro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Switch</a:t>
            </a:r>
            <a:r>
              <a:rPr sz="2500" b="1" spc="-9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Sensor</a:t>
            </a:r>
            <a:r>
              <a:rPr sz="2500" b="1" spc="-10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Harness</a:t>
            </a:r>
            <a:r>
              <a:rPr sz="2500" b="1" spc="-8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Assembly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94"/>
          <p:cNvPicPr>
            <a:picLocks noChangeAspect="1" noChangeArrowheads="1"/>
          </p:cNvPicPr>
          <p:nvPr/>
        </p:nvPicPr>
        <p:blipFill>
          <a:blip r:embed="rId2" cstate="print"/>
          <a:srcRect t="34406"/>
          <a:stretch>
            <a:fillRect/>
          </a:stretch>
        </p:blipFill>
        <p:spPr bwMode="auto">
          <a:xfrm>
            <a:off x="0" y="4940300"/>
            <a:ext cx="914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3" descr="D:\MASTER GUNNER\AFVID\bmp-3_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58082" y="6931028"/>
            <a:ext cx="1837918" cy="105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3" descr="D:\MASTER GUNNER\AFVID\BMD3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00603" y="5168903"/>
            <a:ext cx="2151717" cy="114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3" descr="D:\MASTER GUNNER\AFVID\leop2A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9094" y="6311900"/>
            <a:ext cx="1913906" cy="122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8" descr="D:\MASTER GUNNER\AFVID\cobra AH-1S_Mod_of_AH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3" y="5029200"/>
            <a:ext cx="1896517" cy="135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3" descr="D:\MASTER GUNNER\AFVID\CHALLNGR2.jpeg"/>
          <p:cNvPicPr>
            <a:picLocks noChangeAspect="1" noChangeArrowheads="1"/>
          </p:cNvPicPr>
          <p:nvPr/>
        </p:nvPicPr>
        <p:blipFill>
          <a:blip r:embed="rId7" cstate="print"/>
          <a:srcRect l="5833" t="3430" b="19809"/>
          <a:stretch>
            <a:fillRect/>
          </a:stretch>
        </p:blipFill>
        <p:spPr bwMode="auto">
          <a:xfrm>
            <a:off x="1905000" y="6845300"/>
            <a:ext cx="208321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508000" y="1130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ea typeface="+mj-ea"/>
                <a:cs typeface="David" pitchFamily="34" charset="-79"/>
              </a:rPr>
              <a:t>IDENTIFY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ea typeface="+mj-ea"/>
                <a:cs typeface="David" pitchFamily="34" charset="-79"/>
              </a:rPr>
              <a:t>Student Study Guide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ea typeface="+mj-ea"/>
              <a:cs typeface="David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8551"/>
            <a:ext cx="3200494" cy="2405058"/>
          </a:xfrm>
          <a:prstGeom prst="rect">
            <a:avLst/>
          </a:prstGeom>
        </p:spPr>
      </p:pic>
      <p:pic>
        <p:nvPicPr>
          <p:cNvPr id="4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27586" r="19827" b="13792"/>
          <a:stretch>
            <a:fillRect/>
          </a:stretch>
        </p:blipFill>
        <p:spPr bwMode="auto">
          <a:xfrm>
            <a:off x="73155" y="1544045"/>
            <a:ext cx="26066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22" y="1358900"/>
            <a:ext cx="24320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 descr="D:\Master Gunner\EIA Everything\Builder Slides\Frontal 1.gif"/>
          <p:cNvPicPr>
            <a:picLocks noChangeAspect="1" noChangeArrowheads="1"/>
          </p:cNvPicPr>
          <p:nvPr/>
        </p:nvPicPr>
        <p:blipFill>
          <a:blip r:embed="rId11" cstate="print">
            <a:lum bright="6000"/>
          </a:blip>
          <a:srcRect/>
          <a:stretch>
            <a:fillRect/>
          </a:stretch>
        </p:blipFill>
        <p:spPr bwMode="auto">
          <a:xfrm>
            <a:off x="368299" y="5781152"/>
            <a:ext cx="1536700" cy="96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/>
          <a:stretch>
            <a:fillRect/>
          </a:stretch>
        </p:blipFill>
        <p:spPr bwMode="auto">
          <a:xfrm>
            <a:off x="120340" y="3220903"/>
            <a:ext cx="24336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7499" r="12500"/>
          <a:stretch>
            <a:fillRect/>
          </a:stretch>
        </p:blipFill>
        <p:spPr bwMode="auto">
          <a:xfrm>
            <a:off x="6543191" y="3688300"/>
            <a:ext cx="252571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0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93" y="1917445"/>
            <a:ext cx="499689" cy="2095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2193861"/>
            <a:ext cx="128397" cy="160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653" y="2262630"/>
            <a:ext cx="237700" cy="29337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5300" y="2317495"/>
            <a:ext cx="353618" cy="9464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11300" y="2349500"/>
            <a:ext cx="993026" cy="2346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2574861"/>
            <a:ext cx="128397" cy="1604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600" y="2730498"/>
            <a:ext cx="450978" cy="28422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768094" y="2846323"/>
            <a:ext cx="1038860" cy="76200"/>
          </a:xfrm>
          <a:custGeom>
            <a:avLst/>
            <a:gdLst/>
            <a:ahLst/>
            <a:cxnLst/>
            <a:rect l="l" t="t" r="r" b="b"/>
            <a:pathLst>
              <a:path w="1038860" h="76200">
                <a:moveTo>
                  <a:pt x="962406" y="0"/>
                </a:moveTo>
                <a:lnTo>
                  <a:pt x="962406" y="76200"/>
                </a:lnTo>
                <a:lnTo>
                  <a:pt x="1018794" y="48005"/>
                </a:lnTo>
                <a:lnTo>
                  <a:pt x="975359" y="48005"/>
                </a:lnTo>
                <a:lnTo>
                  <a:pt x="975359" y="28955"/>
                </a:lnTo>
                <a:lnTo>
                  <a:pt x="1020317" y="28955"/>
                </a:lnTo>
                <a:lnTo>
                  <a:pt x="962406" y="0"/>
                </a:lnTo>
                <a:close/>
              </a:path>
              <a:path w="1038860" h="76200">
                <a:moveTo>
                  <a:pt x="962406" y="28955"/>
                </a:moveTo>
                <a:lnTo>
                  <a:pt x="0" y="28955"/>
                </a:lnTo>
                <a:lnTo>
                  <a:pt x="0" y="48005"/>
                </a:lnTo>
                <a:lnTo>
                  <a:pt x="962406" y="48005"/>
                </a:lnTo>
                <a:lnTo>
                  <a:pt x="962406" y="28955"/>
                </a:lnTo>
                <a:close/>
              </a:path>
              <a:path w="1038860" h="76200">
                <a:moveTo>
                  <a:pt x="1020317" y="28955"/>
                </a:moveTo>
                <a:lnTo>
                  <a:pt x="975359" y="28955"/>
                </a:lnTo>
                <a:lnTo>
                  <a:pt x="975359" y="48005"/>
                </a:lnTo>
                <a:lnTo>
                  <a:pt x="1018794" y="48005"/>
                </a:lnTo>
                <a:lnTo>
                  <a:pt x="1038606" y="38100"/>
                </a:lnTo>
                <a:lnTo>
                  <a:pt x="1020317" y="28955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3032061"/>
            <a:ext cx="128397" cy="160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27" y="3187700"/>
            <a:ext cx="542579" cy="2842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0965" y="3413061"/>
            <a:ext cx="128397" cy="160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943602" y="3598773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5" dirty="0">
                <a:latin typeface="Arial"/>
                <a:cs typeface="Arial"/>
              </a:rPr>
              <a:t>(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43714" y="3843324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5" dirty="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59498" y="3492500"/>
            <a:ext cx="487955" cy="50825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54658" y="3625354"/>
            <a:ext cx="73660" cy="342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latin typeface="Arial"/>
                <a:cs typeface="Arial"/>
              </a:rPr>
              <a:t>(</a:t>
            </a:r>
            <a:endParaRPr sz="800">
              <a:latin typeface="Arial"/>
              <a:cs typeface="Arial"/>
            </a:endParaRPr>
          </a:p>
          <a:p>
            <a:pPr marL="26670">
              <a:lnSpc>
                <a:spcPct val="100000"/>
              </a:lnSpc>
              <a:spcBef>
                <a:spcPts val="585"/>
              </a:spcBef>
            </a:pPr>
            <a:r>
              <a:rPr sz="800" spc="-5" dirty="0">
                <a:latin typeface="Arial"/>
                <a:cs typeface="Arial"/>
              </a:rPr>
              <a:t>(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79718" y="3625354"/>
            <a:ext cx="73660" cy="342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800" spc="-5" dirty="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95475" y="8742680"/>
            <a:ext cx="621642" cy="36347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58132" y="6964171"/>
            <a:ext cx="1020317" cy="75742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448" y="6410196"/>
            <a:ext cx="627664" cy="40766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505203" y="4975352"/>
            <a:ext cx="1050925" cy="957580"/>
            <a:chOff x="1505203" y="4975352"/>
            <a:chExt cx="1050925" cy="95758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5203" y="4975352"/>
              <a:ext cx="322985" cy="3840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68677" y="5189474"/>
              <a:ext cx="687705" cy="742950"/>
            </a:xfrm>
            <a:custGeom>
              <a:avLst/>
              <a:gdLst/>
              <a:ahLst/>
              <a:cxnLst/>
              <a:rect l="l" t="t" r="r" b="b"/>
              <a:pathLst>
                <a:path w="687705" h="742950">
                  <a:moveTo>
                    <a:pt x="644652" y="666750"/>
                  </a:moveTo>
                  <a:lnTo>
                    <a:pt x="611124" y="666750"/>
                  </a:lnTo>
                  <a:lnTo>
                    <a:pt x="649224" y="742950"/>
                  </a:lnTo>
                  <a:lnTo>
                    <a:pt x="678561" y="684276"/>
                  </a:lnTo>
                  <a:lnTo>
                    <a:pt x="646176" y="684276"/>
                  </a:lnTo>
                  <a:lnTo>
                    <a:pt x="644652" y="681990"/>
                  </a:lnTo>
                  <a:lnTo>
                    <a:pt x="644652" y="666750"/>
                  </a:lnTo>
                  <a:close/>
                </a:path>
                <a:path w="687705" h="742950">
                  <a:moveTo>
                    <a:pt x="644652" y="4572"/>
                  </a:moveTo>
                  <a:lnTo>
                    <a:pt x="644652" y="681990"/>
                  </a:lnTo>
                  <a:lnTo>
                    <a:pt x="646176" y="684276"/>
                  </a:lnTo>
                  <a:lnTo>
                    <a:pt x="651510" y="684276"/>
                  </a:lnTo>
                  <a:lnTo>
                    <a:pt x="653796" y="681990"/>
                  </a:lnTo>
                  <a:lnTo>
                    <a:pt x="653796" y="9906"/>
                  </a:lnTo>
                  <a:lnTo>
                    <a:pt x="649224" y="9906"/>
                  </a:lnTo>
                  <a:lnTo>
                    <a:pt x="644652" y="4572"/>
                  </a:lnTo>
                  <a:close/>
                </a:path>
                <a:path w="687705" h="742950">
                  <a:moveTo>
                    <a:pt x="687324" y="666750"/>
                  </a:moveTo>
                  <a:lnTo>
                    <a:pt x="653796" y="666750"/>
                  </a:lnTo>
                  <a:lnTo>
                    <a:pt x="653796" y="681990"/>
                  </a:lnTo>
                  <a:lnTo>
                    <a:pt x="651510" y="684276"/>
                  </a:lnTo>
                  <a:lnTo>
                    <a:pt x="678561" y="684276"/>
                  </a:lnTo>
                  <a:lnTo>
                    <a:pt x="687324" y="666750"/>
                  </a:lnTo>
                  <a:close/>
                </a:path>
                <a:path w="687705" h="742950">
                  <a:moveTo>
                    <a:pt x="651510" y="0"/>
                  </a:moveTo>
                  <a:lnTo>
                    <a:pt x="2286" y="0"/>
                  </a:lnTo>
                  <a:lnTo>
                    <a:pt x="0" y="2286"/>
                  </a:lnTo>
                  <a:lnTo>
                    <a:pt x="0" y="7620"/>
                  </a:lnTo>
                  <a:lnTo>
                    <a:pt x="2286" y="9906"/>
                  </a:lnTo>
                  <a:lnTo>
                    <a:pt x="644652" y="9906"/>
                  </a:lnTo>
                  <a:lnTo>
                    <a:pt x="644652" y="4572"/>
                  </a:lnTo>
                  <a:lnTo>
                    <a:pt x="653796" y="4572"/>
                  </a:lnTo>
                  <a:lnTo>
                    <a:pt x="653796" y="2286"/>
                  </a:lnTo>
                  <a:lnTo>
                    <a:pt x="651510" y="0"/>
                  </a:lnTo>
                  <a:close/>
                </a:path>
                <a:path w="687705" h="742950">
                  <a:moveTo>
                    <a:pt x="653796" y="4572"/>
                  </a:moveTo>
                  <a:lnTo>
                    <a:pt x="644652" y="4572"/>
                  </a:lnTo>
                  <a:lnTo>
                    <a:pt x="649224" y="9906"/>
                  </a:lnTo>
                  <a:lnTo>
                    <a:pt x="653796" y="9906"/>
                  </a:lnTo>
                  <a:lnTo>
                    <a:pt x="653796" y="4572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0273" y="5489702"/>
            <a:ext cx="371697" cy="38709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2654" y="5932422"/>
            <a:ext cx="347579" cy="385572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830131" y="5914897"/>
            <a:ext cx="871219" cy="1337310"/>
            <a:chOff x="2830131" y="5914897"/>
            <a:chExt cx="871219" cy="1337310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5854" y="5914897"/>
              <a:ext cx="347579" cy="3855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68244" y="6186930"/>
              <a:ext cx="733043" cy="7109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05404" y="6808722"/>
              <a:ext cx="433578" cy="44348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30131" y="6592887"/>
              <a:ext cx="122300" cy="155828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298702" y="6042152"/>
            <a:ext cx="860425" cy="1816100"/>
            <a:chOff x="1298702" y="6042152"/>
            <a:chExt cx="860425" cy="1816100"/>
          </a:xfrm>
        </p:grpSpPr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14348" y="7408416"/>
              <a:ext cx="438914" cy="44958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298702" y="6042151"/>
              <a:ext cx="860425" cy="1367155"/>
            </a:xfrm>
            <a:custGeom>
              <a:avLst/>
              <a:gdLst/>
              <a:ahLst/>
              <a:cxnLst/>
              <a:rect l="l" t="t" r="r" b="b"/>
              <a:pathLst>
                <a:path w="860425" h="1367154">
                  <a:moveTo>
                    <a:pt x="467868" y="187452"/>
                  </a:moveTo>
                  <a:lnTo>
                    <a:pt x="461391" y="174498"/>
                  </a:lnTo>
                  <a:lnTo>
                    <a:pt x="429768" y="111252"/>
                  </a:lnTo>
                  <a:lnTo>
                    <a:pt x="391668" y="187452"/>
                  </a:lnTo>
                  <a:lnTo>
                    <a:pt x="420624" y="187452"/>
                  </a:lnTo>
                  <a:lnTo>
                    <a:pt x="420624" y="1367028"/>
                  </a:lnTo>
                  <a:lnTo>
                    <a:pt x="439674" y="1367028"/>
                  </a:lnTo>
                  <a:lnTo>
                    <a:pt x="439674" y="187452"/>
                  </a:lnTo>
                  <a:lnTo>
                    <a:pt x="467868" y="187452"/>
                  </a:lnTo>
                  <a:close/>
                </a:path>
                <a:path w="860425" h="1367154">
                  <a:moveTo>
                    <a:pt x="860298" y="38100"/>
                  </a:moveTo>
                  <a:lnTo>
                    <a:pt x="840486" y="28194"/>
                  </a:lnTo>
                  <a:lnTo>
                    <a:pt x="784098" y="0"/>
                  </a:lnTo>
                  <a:lnTo>
                    <a:pt x="784098" y="28194"/>
                  </a:lnTo>
                  <a:lnTo>
                    <a:pt x="76200" y="28194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7244"/>
                  </a:lnTo>
                  <a:lnTo>
                    <a:pt x="784098" y="47244"/>
                  </a:lnTo>
                  <a:lnTo>
                    <a:pt x="784098" y="76200"/>
                  </a:lnTo>
                  <a:lnTo>
                    <a:pt x="841997" y="47244"/>
                  </a:lnTo>
                  <a:lnTo>
                    <a:pt x="860298" y="3810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144522" y="8131556"/>
            <a:ext cx="377791" cy="23621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3520" y="6891019"/>
            <a:ext cx="359816" cy="269748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48550" y="5642050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latin typeface="Arial"/>
                <a:cs typeface="Arial"/>
              </a:rPr>
              <a:t>(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76794" y="5642050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81213" y="4600257"/>
            <a:ext cx="120776" cy="15582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63409" y="5779833"/>
            <a:ext cx="122300" cy="15582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3409" y="6224841"/>
            <a:ext cx="122300" cy="15506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82687" y="6592887"/>
            <a:ext cx="120776" cy="155828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758444" y="6670802"/>
            <a:ext cx="76200" cy="590550"/>
          </a:xfrm>
          <a:custGeom>
            <a:avLst/>
            <a:gdLst/>
            <a:ahLst/>
            <a:cxnLst/>
            <a:rect l="l" t="t" r="r" b="b"/>
            <a:pathLst>
              <a:path w="76200" h="590550">
                <a:moveTo>
                  <a:pt x="28956" y="514350"/>
                </a:moveTo>
                <a:lnTo>
                  <a:pt x="0" y="514350"/>
                </a:lnTo>
                <a:lnTo>
                  <a:pt x="38100" y="590550"/>
                </a:lnTo>
                <a:lnTo>
                  <a:pt x="70103" y="526542"/>
                </a:lnTo>
                <a:lnTo>
                  <a:pt x="28956" y="526542"/>
                </a:lnTo>
                <a:lnTo>
                  <a:pt x="28956" y="514350"/>
                </a:lnTo>
                <a:close/>
              </a:path>
              <a:path w="76200" h="590550">
                <a:moveTo>
                  <a:pt x="48006" y="0"/>
                </a:moveTo>
                <a:lnTo>
                  <a:pt x="28956" y="0"/>
                </a:lnTo>
                <a:lnTo>
                  <a:pt x="28956" y="526542"/>
                </a:lnTo>
                <a:lnTo>
                  <a:pt x="48006" y="526542"/>
                </a:lnTo>
                <a:lnTo>
                  <a:pt x="48006" y="0"/>
                </a:lnTo>
                <a:close/>
              </a:path>
              <a:path w="76200" h="590550">
                <a:moveTo>
                  <a:pt x="76200" y="514350"/>
                </a:moveTo>
                <a:lnTo>
                  <a:pt x="48006" y="514350"/>
                </a:lnTo>
                <a:lnTo>
                  <a:pt x="48006" y="526542"/>
                </a:lnTo>
                <a:lnTo>
                  <a:pt x="70103" y="526542"/>
                </a:lnTo>
                <a:lnTo>
                  <a:pt x="76200" y="51435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513139" y="6224841"/>
            <a:ext cx="120776" cy="155067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2479801" y="6670802"/>
            <a:ext cx="76200" cy="590550"/>
          </a:xfrm>
          <a:custGeom>
            <a:avLst/>
            <a:gdLst/>
            <a:ahLst/>
            <a:cxnLst/>
            <a:rect l="l" t="t" r="r" b="b"/>
            <a:pathLst>
              <a:path w="76200" h="590550">
                <a:moveTo>
                  <a:pt x="28193" y="514350"/>
                </a:moveTo>
                <a:lnTo>
                  <a:pt x="0" y="514350"/>
                </a:lnTo>
                <a:lnTo>
                  <a:pt x="38100" y="590550"/>
                </a:lnTo>
                <a:lnTo>
                  <a:pt x="70103" y="526542"/>
                </a:lnTo>
                <a:lnTo>
                  <a:pt x="28193" y="526542"/>
                </a:lnTo>
                <a:lnTo>
                  <a:pt x="28193" y="514350"/>
                </a:lnTo>
                <a:close/>
              </a:path>
              <a:path w="76200" h="590550">
                <a:moveTo>
                  <a:pt x="47243" y="0"/>
                </a:moveTo>
                <a:lnTo>
                  <a:pt x="28193" y="0"/>
                </a:lnTo>
                <a:lnTo>
                  <a:pt x="28193" y="526542"/>
                </a:lnTo>
                <a:lnTo>
                  <a:pt x="47243" y="526542"/>
                </a:lnTo>
                <a:lnTo>
                  <a:pt x="47243" y="0"/>
                </a:lnTo>
                <a:close/>
              </a:path>
              <a:path w="76200" h="590550">
                <a:moveTo>
                  <a:pt x="76200" y="514350"/>
                </a:moveTo>
                <a:lnTo>
                  <a:pt x="47243" y="514350"/>
                </a:lnTo>
                <a:lnTo>
                  <a:pt x="47243" y="526542"/>
                </a:lnTo>
                <a:lnTo>
                  <a:pt x="70103" y="526542"/>
                </a:lnTo>
                <a:lnTo>
                  <a:pt x="76200" y="51435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652841" y="7996491"/>
            <a:ext cx="122300" cy="15506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52841" y="8291385"/>
            <a:ext cx="122300" cy="155828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903224" y="5161279"/>
            <a:ext cx="544830" cy="328930"/>
          </a:xfrm>
          <a:custGeom>
            <a:avLst/>
            <a:gdLst/>
            <a:ahLst/>
            <a:cxnLst/>
            <a:rect l="l" t="t" r="r" b="b"/>
            <a:pathLst>
              <a:path w="544830" h="328929">
                <a:moveTo>
                  <a:pt x="33527" y="252222"/>
                </a:moveTo>
                <a:lnTo>
                  <a:pt x="0" y="252222"/>
                </a:lnTo>
                <a:lnTo>
                  <a:pt x="38099" y="328422"/>
                </a:lnTo>
                <a:lnTo>
                  <a:pt x="67436" y="269748"/>
                </a:lnTo>
                <a:lnTo>
                  <a:pt x="35813" y="269748"/>
                </a:lnTo>
                <a:lnTo>
                  <a:pt x="33527" y="267462"/>
                </a:lnTo>
                <a:lnTo>
                  <a:pt x="33527" y="252222"/>
                </a:lnTo>
                <a:close/>
              </a:path>
              <a:path w="544830" h="328929">
                <a:moveTo>
                  <a:pt x="542543" y="0"/>
                </a:moveTo>
                <a:lnTo>
                  <a:pt x="35813" y="0"/>
                </a:lnTo>
                <a:lnTo>
                  <a:pt x="33527" y="1524"/>
                </a:lnTo>
                <a:lnTo>
                  <a:pt x="33527" y="267462"/>
                </a:lnTo>
                <a:lnTo>
                  <a:pt x="35813" y="269748"/>
                </a:lnTo>
                <a:lnTo>
                  <a:pt x="41147" y="269748"/>
                </a:lnTo>
                <a:lnTo>
                  <a:pt x="42671" y="267462"/>
                </a:lnTo>
                <a:lnTo>
                  <a:pt x="42671" y="9144"/>
                </a:lnTo>
                <a:lnTo>
                  <a:pt x="38099" y="9144"/>
                </a:lnTo>
                <a:lnTo>
                  <a:pt x="42671" y="4572"/>
                </a:lnTo>
                <a:lnTo>
                  <a:pt x="544829" y="4572"/>
                </a:lnTo>
                <a:lnTo>
                  <a:pt x="544829" y="1524"/>
                </a:lnTo>
                <a:lnTo>
                  <a:pt x="542543" y="0"/>
                </a:lnTo>
                <a:close/>
              </a:path>
              <a:path w="544830" h="328929">
                <a:moveTo>
                  <a:pt x="76199" y="252222"/>
                </a:moveTo>
                <a:lnTo>
                  <a:pt x="42671" y="252222"/>
                </a:lnTo>
                <a:lnTo>
                  <a:pt x="42671" y="267462"/>
                </a:lnTo>
                <a:lnTo>
                  <a:pt x="41147" y="269748"/>
                </a:lnTo>
                <a:lnTo>
                  <a:pt x="67436" y="269748"/>
                </a:lnTo>
                <a:lnTo>
                  <a:pt x="76199" y="252222"/>
                </a:lnTo>
                <a:close/>
              </a:path>
              <a:path w="544830" h="328929">
                <a:moveTo>
                  <a:pt x="42671" y="4572"/>
                </a:moveTo>
                <a:lnTo>
                  <a:pt x="38099" y="9144"/>
                </a:lnTo>
                <a:lnTo>
                  <a:pt x="42671" y="9144"/>
                </a:lnTo>
                <a:lnTo>
                  <a:pt x="42671" y="4572"/>
                </a:lnTo>
                <a:close/>
              </a:path>
              <a:path w="544830" h="328929">
                <a:moveTo>
                  <a:pt x="544829" y="4572"/>
                </a:moveTo>
                <a:lnTo>
                  <a:pt x="42671" y="4572"/>
                </a:lnTo>
                <a:lnTo>
                  <a:pt x="42671" y="9144"/>
                </a:lnTo>
                <a:lnTo>
                  <a:pt x="542543" y="9144"/>
                </a:lnTo>
                <a:lnTo>
                  <a:pt x="544829" y="6858"/>
                </a:lnTo>
                <a:lnTo>
                  <a:pt x="544829" y="4572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966720" y="4711700"/>
            <a:ext cx="536629" cy="357377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3804920" y="4025900"/>
            <a:ext cx="754380" cy="495300"/>
            <a:chOff x="3804920" y="4025900"/>
            <a:chExt cx="754380" cy="495300"/>
          </a:xfrm>
        </p:grpSpPr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04920" y="4025900"/>
              <a:ext cx="377997" cy="38100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873500" y="4445000"/>
              <a:ext cx="685800" cy="76200"/>
            </a:xfrm>
            <a:custGeom>
              <a:avLst/>
              <a:gdLst/>
              <a:ahLst/>
              <a:cxnLst/>
              <a:rect l="l" t="t" r="r" b="b"/>
              <a:pathLst>
                <a:path w="685800" h="76200">
                  <a:moveTo>
                    <a:pt x="609600" y="0"/>
                  </a:moveTo>
                  <a:lnTo>
                    <a:pt x="609600" y="76200"/>
                  </a:lnTo>
                  <a:lnTo>
                    <a:pt x="667511" y="47244"/>
                  </a:lnTo>
                  <a:lnTo>
                    <a:pt x="622553" y="47244"/>
                  </a:lnTo>
                  <a:lnTo>
                    <a:pt x="622553" y="28194"/>
                  </a:lnTo>
                  <a:lnTo>
                    <a:pt x="665988" y="28194"/>
                  </a:lnTo>
                  <a:lnTo>
                    <a:pt x="609600" y="0"/>
                  </a:lnTo>
                  <a:close/>
                </a:path>
                <a:path w="685800" h="76200">
                  <a:moveTo>
                    <a:pt x="609600" y="28194"/>
                  </a:moveTo>
                  <a:lnTo>
                    <a:pt x="0" y="28194"/>
                  </a:lnTo>
                  <a:lnTo>
                    <a:pt x="0" y="47244"/>
                  </a:lnTo>
                  <a:lnTo>
                    <a:pt x="609600" y="47244"/>
                  </a:lnTo>
                  <a:lnTo>
                    <a:pt x="609600" y="28194"/>
                  </a:lnTo>
                  <a:close/>
                </a:path>
                <a:path w="685800" h="76200">
                  <a:moveTo>
                    <a:pt x="665988" y="28194"/>
                  </a:moveTo>
                  <a:lnTo>
                    <a:pt x="622553" y="28194"/>
                  </a:lnTo>
                  <a:lnTo>
                    <a:pt x="622553" y="47244"/>
                  </a:lnTo>
                  <a:lnTo>
                    <a:pt x="667511" y="47244"/>
                  </a:lnTo>
                  <a:lnTo>
                    <a:pt x="685800" y="38100"/>
                  </a:lnTo>
                  <a:lnTo>
                    <a:pt x="665988" y="28194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object 5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7885" y="3640137"/>
            <a:ext cx="128397" cy="160400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7885" y="3944937"/>
            <a:ext cx="128397" cy="160400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7885" y="4327461"/>
            <a:ext cx="128397" cy="160400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425700" y="4445000"/>
            <a:ext cx="228600" cy="76200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3797300" y="3835400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48511" y="47244"/>
                </a:lnTo>
                <a:lnTo>
                  <a:pt x="1003553" y="47244"/>
                </a:lnTo>
                <a:lnTo>
                  <a:pt x="1003553" y="28194"/>
                </a:lnTo>
                <a:lnTo>
                  <a:pt x="1046988" y="28194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28194"/>
                </a:moveTo>
                <a:lnTo>
                  <a:pt x="0" y="28194"/>
                </a:lnTo>
                <a:lnTo>
                  <a:pt x="0" y="47244"/>
                </a:lnTo>
                <a:lnTo>
                  <a:pt x="990600" y="47244"/>
                </a:lnTo>
                <a:lnTo>
                  <a:pt x="990600" y="28194"/>
                </a:lnTo>
                <a:close/>
              </a:path>
              <a:path w="1066800" h="76200">
                <a:moveTo>
                  <a:pt x="1046988" y="28194"/>
                </a:moveTo>
                <a:lnTo>
                  <a:pt x="1003553" y="28194"/>
                </a:lnTo>
                <a:lnTo>
                  <a:pt x="1003553" y="47244"/>
                </a:lnTo>
                <a:lnTo>
                  <a:pt x="1048511" y="47244"/>
                </a:lnTo>
                <a:lnTo>
                  <a:pt x="1066800" y="38100"/>
                </a:lnTo>
                <a:lnTo>
                  <a:pt x="1046988" y="28194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0" y="7607300"/>
            <a:ext cx="791679" cy="61569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654300" y="7607298"/>
            <a:ext cx="841115" cy="618744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425700" y="3644900"/>
            <a:ext cx="256040" cy="45720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49700" y="6007098"/>
            <a:ext cx="426519" cy="457199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5629389" y="4340135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latin typeface="Arial"/>
                <a:cs typeface="Arial"/>
              </a:rPr>
              <a:t>(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973894" y="4340135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935175" y="4416348"/>
            <a:ext cx="38290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5915" algn="l"/>
              </a:tabLst>
            </a:pPr>
            <a:r>
              <a:rPr sz="800" spc="-50" dirty="0">
                <a:latin typeface="Arial"/>
                <a:cs typeface="Arial"/>
              </a:rPr>
              <a:t>(</a:t>
            </a:r>
            <a:r>
              <a:rPr sz="800" dirty="0">
                <a:latin typeface="Arial"/>
                <a:cs typeface="Arial"/>
              </a:rPr>
              <a:t>	</a:t>
            </a:r>
            <a:r>
              <a:rPr sz="800" spc="-50" dirty="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5245100" y="4556061"/>
            <a:ext cx="439420" cy="613410"/>
            <a:chOff x="5245100" y="4556061"/>
            <a:chExt cx="439420" cy="613410"/>
          </a:xfrm>
        </p:grpSpPr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2737" y="4556061"/>
              <a:ext cx="128397" cy="16040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45100" y="4757419"/>
              <a:ext cx="439066" cy="411479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5865" y="5470461"/>
            <a:ext cx="128397" cy="160400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5926328" y="4859528"/>
            <a:ext cx="271780" cy="233679"/>
          </a:xfrm>
          <a:custGeom>
            <a:avLst/>
            <a:gdLst/>
            <a:ahLst/>
            <a:cxnLst/>
            <a:rect l="l" t="t" r="r" b="b"/>
            <a:pathLst>
              <a:path w="271779" h="233679">
                <a:moveTo>
                  <a:pt x="228600" y="156972"/>
                </a:moveTo>
                <a:lnTo>
                  <a:pt x="195072" y="156972"/>
                </a:lnTo>
                <a:lnTo>
                  <a:pt x="233172" y="233172"/>
                </a:lnTo>
                <a:lnTo>
                  <a:pt x="262509" y="174498"/>
                </a:lnTo>
                <a:lnTo>
                  <a:pt x="230886" y="174498"/>
                </a:lnTo>
                <a:lnTo>
                  <a:pt x="228600" y="172212"/>
                </a:lnTo>
                <a:lnTo>
                  <a:pt x="228600" y="156972"/>
                </a:lnTo>
                <a:close/>
              </a:path>
              <a:path w="271779" h="233679">
                <a:moveTo>
                  <a:pt x="228600" y="4572"/>
                </a:moveTo>
                <a:lnTo>
                  <a:pt x="228600" y="172212"/>
                </a:lnTo>
                <a:lnTo>
                  <a:pt x="230886" y="174498"/>
                </a:lnTo>
                <a:lnTo>
                  <a:pt x="235458" y="174498"/>
                </a:lnTo>
                <a:lnTo>
                  <a:pt x="237744" y="172212"/>
                </a:lnTo>
                <a:lnTo>
                  <a:pt x="237744" y="9144"/>
                </a:lnTo>
                <a:lnTo>
                  <a:pt x="233172" y="9144"/>
                </a:lnTo>
                <a:lnTo>
                  <a:pt x="228600" y="4572"/>
                </a:lnTo>
                <a:close/>
              </a:path>
              <a:path w="271779" h="233679">
                <a:moveTo>
                  <a:pt x="271272" y="156972"/>
                </a:moveTo>
                <a:lnTo>
                  <a:pt x="237744" y="156972"/>
                </a:lnTo>
                <a:lnTo>
                  <a:pt x="237744" y="172212"/>
                </a:lnTo>
                <a:lnTo>
                  <a:pt x="235458" y="174498"/>
                </a:lnTo>
                <a:lnTo>
                  <a:pt x="262509" y="174498"/>
                </a:lnTo>
                <a:lnTo>
                  <a:pt x="271272" y="156972"/>
                </a:lnTo>
                <a:close/>
              </a:path>
              <a:path w="271779" h="233679">
                <a:moveTo>
                  <a:pt x="235458" y="0"/>
                </a:moveTo>
                <a:lnTo>
                  <a:pt x="2286" y="0"/>
                </a:lnTo>
                <a:lnTo>
                  <a:pt x="0" y="2286"/>
                </a:lnTo>
                <a:lnTo>
                  <a:pt x="0" y="6858"/>
                </a:lnTo>
                <a:lnTo>
                  <a:pt x="2286" y="9144"/>
                </a:lnTo>
                <a:lnTo>
                  <a:pt x="228600" y="9144"/>
                </a:lnTo>
                <a:lnTo>
                  <a:pt x="228600" y="4572"/>
                </a:lnTo>
                <a:lnTo>
                  <a:pt x="237744" y="4572"/>
                </a:lnTo>
                <a:lnTo>
                  <a:pt x="237744" y="2286"/>
                </a:lnTo>
                <a:lnTo>
                  <a:pt x="235458" y="0"/>
                </a:lnTo>
                <a:close/>
              </a:path>
              <a:path w="271779" h="233679">
                <a:moveTo>
                  <a:pt x="237744" y="4572"/>
                </a:moveTo>
                <a:lnTo>
                  <a:pt x="228600" y="4572"/>
                </a:lnTo>
                <a:lnTo>
                  <a:pt x="233172" y="9144"/>
                </a:lnTo>
                <a:lnTo>
                  <a:pt x="237744" y="9144"/>
                </a:lnTo>
                <a:lnTo>
                  <a:pt x="237744" y="4572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6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388098" y="5092700"/>
            <a:ext cx="304689" cy="381000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168900" y="5321300"/>
            <a:ext cx="481648" cy="685800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854698" y="5930898"/>
            <a:ext cx="597706" cy="761999"/>
          </a:xfrm>
          <a:prstGeom prst="rect">
            <a:avLst/>
          </a:prstGeom>
        </p:spPr>
      </p:pic>
      <p:sp>
        <p:nvSpPr>
          <p:cNvPr id="72" name="object 72"/>
          <p:cNvSpPr/>
          <p:nvPr/>
        </p:nvSpPr>
        <p:spPr>
          <a:xfrm>
            <a:off x="4673600" y="4859528"/>
            <a:ext cx="316230" cy="252729"/>
          </a:xfrm>
          <a:custGeom>
            <a:avLst/>
            <a:gdLst/>
            <a:ahLst/>
            <a:cxnLst/>
            <a:rect l="l" t="t" r="r" b="b"/>
            <a:pathLst>
              <a:path w="316229" h="252729">
                <a:moveTo>
                  <a:pt x="33528" y="176022"/>
                </a:moveTo>
                <a:lnTo>
                  <a:pt x="0" y="176022"/>
                </a:lnTo>
                <a:lnTo>
                  <a:pt x="38100" y="252222"/>
                </a:lnTo>
                <a:lnTo>
                  <a:pt x="67437" y="193548"/>
                </a:lnTo>
                <a:lnTo>
                  <a:pt x="35814" y="193548"/>
                </a:lnTo>
                <a:lnTo>
                  <a:pt x="33528" y="191262"/>
                </a:lnTo>
                <a:lnTo>
                  <a:pt x="33528" y="176022"/>
                </a:lnTo>
                <a:close/>
              </a:path>
              <a:path w="316229" h="252729">
                <a:moveTo>
                  <a:pt x="313944" y="0"/>
                </a:moveTo>
                <a:lnTo>
                  <a:pt x="35814" y="0"/>
                </a:lnTo>
                <a:lnTo>
                  <a:pt x="33528" y="2286"/>
                </a:lnTo>
                <a:lnTo>
                  <a:pt x="33528" y="191262"/>
                </a:lnTo>
                <a:lnTo>
                  <a:pt x="35814" y="193548"/>
                </a:lnTo>
                <a:lnTo>
                  <a:pt x="40386" y="193548"/>
                </a:lnTo>
                <a:lnTo>
                  <a:pt x="42672" y="191262"/>
                </a:lnTo>
                <a:lnTo>
                  <a:pt x="42672" y="9144"/>
                </a:lnTo>
                <a:lnTo>
                  <a:pt x="38100" y="9144"/>
                </a:lnTo>
                <a:lnTo>
                  <a:pt x="42672" y="4572"/>
                </a:lnTo>
                <a:lnTo>
                  <a:pt x="316230" y="4572"/>
                </a:lnTo>
                <a:lnTo>
                  <a:pt x="316230" y="2286"/>
                </a:lnTo>
                <a:lnTo>
                  <a:pt x="313944" y="0"/>
                </a:lnTo>
                <a:close/>
              </a:path>
              <a:path w="316229" h="252729">
                <a:moveTo>
                  <a:pt x="76200" y="176022"/>
                </a:moveTo>
                <a:lnTo>
                  <a:pt x="42672" y="176022"/>
                </a:lnTo>
                <a:lnTo>
                  <a:pt x="42672" y="191262"/>
                </a:lnTo>
                <a:lnTo>
                  <a:pt x="40386" y="193548"/>
                </a:lnTo>
                <a:lnTo>
                  <a:pt x="67437" y="193548"/>
                </a:lnTo>
                <a:lnTo>
                  <a:pt x="76200" y="176022"/>
                </a:lnTo>
                <a:close/>
              </a:path>
              <a:path w="316229" h="252729">
                <a:moveTo>
                  <a:pt x="42672" y="4572"/>
                </a:moveTo>
                <a:lnTo>
                  <a:pt x="38100" y="9144"/>
                </a:lnTo>
                <a:lnTo>
                  <a:pt x="42672" y="9144"/>
                </a:lnTo>
                <a:lnTo>
                  <a:pt x="42672" y="4572"/>
                </a:lnTo>
                <a:close/>
              </a:path>
              <a:path w="316229" h="252729">
                <a:moveTo>
                  <a:pt x="316230" y="4572"/>
                </a:moveTo>
                <a:lnTo>
                  <a:pt x="42672" y="4572"/>
                </a:lnTo>
                <a:lnTo>
                  <a:pt x="42672" y="9144"/>
                </a:lnTo>
                <a:lnTo>
                  <a:pt x="313944" y="9144"/>
                </a:lnTo>
                <a:lnTo>
                  <a:pt x="316230" y="6858"/>
                </a:lnTo>
                <a:lnTo>
                  <a:pt x="316230" y="4572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3191001" y="5199316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5" dirty="0">
                <a:latin typeface="Arial"/>
                <a:cs typeface="Arial"/>
              </a:rPr>
              <a:t>(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105402" y="5199316"/>
            <a:ext cx="596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5" dirty="0"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pic>
        <p:nvPicPr>
          <p:cNvPr id="75" name="object 7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4265" y="5545137"/>
            <a:ext cx="128397" cy="160400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4265" y="5927661"/>
            <a:ext cx="128397" cy="160400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4265" y="6384861"/>
            <a:ext cx="128397" cy="160400"/>
          </a:xfrm>
          <a:prstGeom prst="rect">
            <a:avLst/>
          </a:prstGeom>
        </p:spPr>
      </p:pic>
      <p:sp>
        <p:nvSpPr>
          <p:cNvPr id="78" name="object 78"/>
          <p:cNvSpPr txBox="1"/>
          <p:nvPr/>
        </p:nvSpPr>
        <p:spPr>
          <a:xfrm>
            <a:off x="3038601" y="8906142"/>
            <a:ext cx="2165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000" b="1" dirty="0">
                <a:latin typeface="Times New Roman"/>
                <a:cs typeface="Times New Roman"/>
              </a:rPr>
              <a:t>E-</a:t>
            </a:r>
            <a:r>
              <a:rPr sz="1000" b="1" spc="-50" dirty="0"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T-72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9" name="Picture 7" descr="C:\Users\clinton.aichs\Pictures\july_2013\t-72b_main_battle_tank_georgian_army_georgia_08082008_005.jpg"/>
          <p:cNvPicPr>
            <a:picLocks noChangeAspect="1" noChangeArrowheads="1"/>
          </p:cNvPicPr>
          <p:nvPr/>
        </p:nvPicPr>
        <p:blipFill>
          <a:blip r:embed="rId2" cstate="print"/>
          <a:srcRect b="-105"/>
          <a:stretch>
            <a:fillRect/>
          </a:stretch>
        </p:blipFill>
        <p:spPr bwMode="auto">
          <a:xfrm>
            <a:off x="1066800" y="2184478"/>
            <a:ext cx="6858000" cy="5194225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Line Callout 1 7"/>
          <p:cNvSpPr/>
          <p:nvPr/>
        </p:nvSpPr>
        <p:spPr>
          <a:xfrm>
            <a:off x="6934200" y="32639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Grenade launchers on the R/S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715000" y="26543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night optics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200400" y="6921500"/>
            <a:ext cx="2743200" cy="533400"/>
          </a:xfrm>
          <a:prstGeom prst="borderCallout1">
            <a:avLst>
              <a:gd name="adj1" fmla="val 1329"/>
              <a:gd name="adj2" fmla="val 50819"/>
              <a:gd name="adj3" fmla="val 1843"/>
              <a:gd name="adj4" fmla="val 352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22 round carousel auto-loader underneath crew compartment of turret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4953000" y="4711700"/>
            <a:ext cx="1447800" cy="228600"/>
          </a:xfrm>
          <a:prstGeom prst="borderCallout1">
            <a:avLst>
              <a:gd name="adj1" fmla="val 1329"/>
              <a:gd name="adj2" fmla="val 38810"/>
              <a:gd name="adj3" fmla="val -307047"/>
              <a:gd name="adj4" fmla="val -1089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day optics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914400" y="2959100"/>
            <a:ext cx="1066800" cy="457200"/>
          </a:xfrm>
          <a:prstGeom prst="borderCallout1">
            <a:avLst>
              <a:gd name="adj1" fmla="val 99511"/>
              <a:gd name="adj2" fmla="val 43027"/>
              <a:gd name="adj3" fmla="val 249771"/>
              <a:gd name="adj4" fmla="val 1411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Brick shaped ERA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990600" y="5092700"/>
            <a:ext cx="1676400" cy="228600"/>
          </a:xfrm>
          <a:prstGeom prst="borderCallout1">
            <a:avLst>
              <a:gd name="adj1" fmla="val -18671"/>
              <a:gd name="adj2" fmla="val 200554"/>
              <a:gd name="adj3" fmla="val 60682"/>
              <a:gd name="adj4" fmla="val 1012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Single Driver periscope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04800" y="4635500"/>
            <a:ext cx="1371600" cy="228600"/>
          </a:xfrm>
          <a:prstGeom prst="borderCallout1">
            <a:avLst>
              <a:gd name="adj1" fmla="val -11398"/>
              <a:gd name="adj2" fmla="val 207386"/>
              <a:gd name="adj3" fmla="val 60682"/>
              <a:gd name="adj4" fmla="val 1012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7.62mm Coax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1447800" y="1968500"/>
            <a:ext cx="1828800" cy="533400"/>
          </a:xfrm>
          <a:prstGeom prst="borderCallout1">
            <a:avLst>
              <a:gd name="adj1" fmla="val 99511"/>
              <a:gd name="adj2" fmla="val 43027"/>
              <a:gd name="adj3" fmla="val 169771"/>
              <a:gd name="adj4" fmla="val 573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MER: 3000m</a:t>
            </a:r>
          </a:p>
          <a:p>
            <a:pPr algn="ctr"/>
            <a:r>
              <a:rPr lang="en-US" sz="1200" dirty="0"/>
              <a:t>AT-11 Sniper MER: 4000m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7467600" y="41783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on the L/S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96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T-72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r.a.barrameda.mil\Pictures\t-72b1.jpg"/>
          <p:cNvPicPr>
            <a:picLocks noChangeAspect="1" noChangeArrowheads="1"/>
          </p:cNvPicPr>
          <p:nvPr/>
        </p:nvPicPr>
        <p:blipFill>
          <a:blip r:embed="rId2" cstate="print"/>
          <a:srcRect t="31300" b="8132"/>
          <a:stretch>
            <a:fillRect/>
          </a:stretch>
        </p:blipFill>
        <p:spPr bwMode="auto">
          <a:xfrm>
            <a:off x="76202" y="2578100"/>
            <a:ext cx="8992161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228600" y="4559300"/>
            <a:ext cx="1447800" cy="457200"/>
          </a:xfrm>
          <a:prstGeom prst="borderCallout1">
            <a:avLst>
              <a:gd name="adj1" fmla="val 54056"/>
              <a:gd name="adj2" fmla="val 99418"/>
              <a:gd name="adj3" fmla="val 69773"/>
              <a:gd name="adj4" fmla="val 12185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Skirts has 4 rows of Brick shaped ERA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828800" y="6464300"/>
            <a:ext cx="1447800" cy="457200"/>
          </a:xfrm>
          <a:prstGeom prst="borderCallout1">
            <a:avLst>
              <a:gd name="adj1" fmla="val 4965"/>
              <a:gd name="adj2" fmla="val 62672"/>
              <a:gd name="adj3" fmla="val -126591"/>
              <a:gd name="adj4" fmla="val 742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evenly spaced road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28600" y="5626100"/>
            <a:ext cx="1447800" cy="457200"/>
          </a:xfrm>
          <a:prstGeom prst="borderCallout1">
            <a:avLst>
              <a:gd name="adj1" fmla="val -5944"/>
              <a:gd name="adj2" fmla="val 72432"/>
              <a:gd name="adj3" fmla="val -77500"/>
              <a:gd name="adj4" fmla="val 856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and supported track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295400" y="2806700"/>
            <a:ext cx="1447800" cy="762000"/>
          </a:xfrm>
          <a:prstGeom prst="borderCallout1">
            <a:avLst>
              <a:gd name="adj1" fmla="val 54056"/>
              <a:gd name="adj2" fmla="val 99418"/>
              <a:gd name="adj3" fmla="val 182136"/>
              <a:gd name="adj4" fmla="val 18444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IR search light</a:t>
            </a:r>
          </a:p>
          <a:p>
            <a:pPr algn="ctr"/>
            <a:r>
              <a:rPr lang="en-US" sz="1200" dirty="0"/>
              <a:t>No grenade launchers on right side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324600" y="26543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06137"/>
              <a:gd name="adj4" fmla="val -44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Bore evacuator 1/3 away from the end of muzzle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3810000" y="25781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197047"/>
              <a:gd name="adj4" fmla="val 60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 on the R/S with 12.7mm MG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172200" y="5854700"/>
            <a:ext cx="1066800" cy="381000"/>
          </a:xfrm>
          <a:prstGeom prst="borderCallout1">
            <a:avLst>
              <a:gd name="adj1" fmla="val 1329"/>
              <a:gd name="adj2" fmla="val 50040"/>
              <a:gd name="adj3" fmla="val -190228"/>
              <a:gd name="adj4" fmla="val -68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Brick shaped ERA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6096000" y="4178300"/>
            <a:ext cx="1676400" cy="228600"/>
          </a:xfrm>
          <a:prstGeom prst="borderCallout1">
            <a:avLst>
              <a:gd name="adj1" fmla="val 101329"/>
              <a:gd name="adj2" fmla="val 35686"/>
              <a:gd name="adj3" fmla="val 209773"/>
              <a:gd name="adj4" fmla="val -416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Single driver periscope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0" y="3644900"/>
            <a:ext cx="1676400" cy="457200"/>
          </a:xfrm>
          <a:prstGeom prst="borderCallout1">
            <a:avLst>
              <a:gd name="adj1" fmla="val 95874"/>
              <a:gd name="adj2" fmla="val 96678"/>
              <a:gd name="adj3" fmla="val 137046"/>
              <a:gd name="adj4" fmla="val 10860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Extended range fuel tanks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73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r="6787"/>
          <a:stretch>
            <a:fillRect/>
          </a:stretch>
        </p:blipFill>
        <p:spPr bwMode="auto">
          <a:xfrm>
            <a:off x="685803" y="2197100"/>
            <a:ext cx="7626179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76200" y="4406900"/>
            <a:ext cx="1524000" cy="609600"/>
          </a:xfrm>
          <a:prstGeom prst="borderCallout1">
            <a:avLst>
              <a:gd name="adj1" fmla="val 14057"/>
              <a:gd name="adj2" fmla="val 134385"/>
              <a:gd name="adj3" fmla="val 57954"/>
              <a:gd name="adj4" fmla="val 1014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Add on armor &amp; anti-armor RPG plates to protect turret ring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" y="3416300"/>
            <a:ext cx="1524000" cy="609600"/>
          </a:xfrm>
          <a:prstGeom prst="borderCallout1">
            <a:avLst>
              <a:gd name="adj1" fmla="val 106784"/>
              <a:gd name="adj2" fmla="val 142567"/>
              <a:gd name="adj3" fmla="val 57954"/>
              <a:gd name="adj4" fmla="val 1014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smoke grenade launchers on both sides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114800" y="5245100"/>
            <a:ext cx="1447800" cy="228600"/>
          </a:xfrm>
          <a:prstGeom prst="borderCallout1">
            <a:avLst>
              <a:gd name="adj1" fmla="val 3147"/>
              <a:gd name="adj2" fmla="val 51763"/>
              <a:gd name="adj3" fmla="val -99318"/>
              <a:gd name="adj4" fmla="val 3860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 driver periscopes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867400" y="6007100"/>
            <a:ext cx="1524000" cy="457200"/>
          </a:xfrm>
          <a:prstGeom prst="borderCallout1">
            <a:avLst>
              <a:gd name="adj1" fmla="val -4125"/>
              <a:gd name="adj2" fmla="val 48203"/>
              <a:gd name="adj3" fmla="val -157500"/>
              <a:gd name="adj4" fmla="val 6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Add-on armor plates front hull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486400" y="2730500"/>
            <a:ext cx="12192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night optics behind day optics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6781800" y="3721100"/>
            <a:ext cx="1447800" cy="228600"/>
          </a:xfrm>
          <a:prstGeom prst="borderCallout1">
            <a:avLst>
              <a:gd name="adj1" fmla="val 48602"/>
              <a:gd name="adj2" fmla="val -233"/>
              <a:gd name="adj3" fmla="val 92953"/>
              <a:gd name="adj4" fmla="val -11539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day optics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819400" y="20447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197047"/>
              <a:gd name="adj4" fmla="val 60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 on the R/S with 12.7mm MG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200400" y="6921500"/>
            <a:ext cx="2743200" cy="533400"/>
          </a:xfrm>
          <a:prstGeom prst="borderCallout1">
            <a:avLst>
              <a:gd name="adj1" fmla="val 1329"/>
              <a:gd name="adj2" fmla="val 50819"/>
              <a:gd name="adj3" fmla="val 57"/>
              <a:gd name="adj4" fmla="val 3698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28 round carousel auto-loader underneath crew compartment of turret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1752600" y="4940300"/>
            <a:ext cx="1371600" cy="228600"/>
          </a:xfrm>
          <a:prstGeom prst="borderCallout1">
            <a:avLst>
              <a:gd name="adj1" fmla="val -142307"/>
              <a:gd name="adj2" fmla="val 153447"/>
              <a:gd name="adj3" fmla="val 49773"/>
              <a:gd name="adj4" fmla="val 1012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7.62mm Coax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7086602" y="4330700"/>
            <a:ext cx="1911179" cy="533400"/>
          </a:xfrm>
          <a:prstGeom prst="borderCallout1">
            <a:avLst>
              <a:gd name="adj1" fmla="val 53796"/>
              <a:gd name="adj2" fmla="val 646"/>
              <a:gd name="adj3" fmla="val 16302"/>
              <a:gd name="adj4" fmla="val -412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MER: 3000m</a:t>
            </a:r>
          </a:p>
          <a:p>
            <a:pPr algn="ctr"/>
            <a:r>
              <a:rPr lang="en-US" sz="1200" dirty="0"/>
              <a:t>AT-8 Songster MER: 4000m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72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r.a.barrameda.mil\Pictures\T-80U-MBT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686558"/>
            <a:ext cx="8991600" cy="3701542"/>
          </a:xfrm>
          <a:prstGeom prst="rect">
            <a:avLst/>
          </a:prstGeom>
          <a:noFill/>
        </p:spPr>
      </p:pic>
      <p:sp>
        <p:nvSpPr>
          <p:cNvPr id="7" name="Line Callout 1 6"/>
          <p:cNvSpPr/>
          <p:nvPr/>
        </p:nvSpPr>
        <p:spPr>
          <a:xfrm>
            <a:off x="2209800" y="6464300"/>
            <a:ext cx="1447800" cy="457200"/>
          </a:xfrm>
          <a:prstGeom prst="borderCallout1">
            <a:avLst>
              <a:gd name="adj1" fmla="val 4965"/>
              <a:gd name="adj2" fmla="val 62672"/>
              <a:gd name="adj3" fmla="val -126591"/>
              <a:gd name="adj4" fmla="val 742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 &amp; 2 paired road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962400" y="6464300"/>
            <a:ext cx="1447800" cy="457200"/>
          </a:xfrm>
          <a:prstGeom prst="borderCallout1">
            <a:avLst>
              <a:gd name="adj1" fmla="val 3147"/>
              <a:gd name="adj2" fmla="val 51763"/>
              <a:gd name="adj3" fmla="val -128409"/>
              <a:gd name="adj4" fmla="val 5410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 &amp; 4 paired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400800" y="6311900"/>
            <a:ext cx="1447800" cy="533400"/>
          </a:xfrm>
          <a:prstGeom prst="borderCallout1">
            <a:avLst>
              <a:gd name="adj1" fmla="val 3147"/>
              <a:gd name="adj2" fmla="val 51763"/>
              <a:gd name="adj3" fmla="val -114773"/>
              <a:gd name="adj4" fmla="val 460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Supported track rear sprocket drive 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924800" y="5778500"/>
            <a:ext cx="1143000" cy="609600"/>
          </a:xfrm>
          <a:prstGeom prst="borderCallout1">
            <a:avLst>
              <a:gd name="adj1" fmla="val 1329"/>
              <a:gd name="adj2" fmla="val 48118"/>
              <a:gd name="adj3" fmla="val -101747"/>
              <a:gd name="adj4" fmla="val 332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Turbine engine exhaust center rear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04800" y="3263900"/>
            <a:ext cx="1676400" cy="1066800"/>
          </a:xfrm>
          <a:prstGeom prst="borderCallout1">
            <a:avLst>
              <a:gd name="adj1" fmla="val 99511"/>
              <a:gd name="adj2" fmla="val 83192"/>
              <a:gd name="adj3" fmla="val 135485"/>
              <a:gd name="adj4" fmla="val 905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gun can fire a radio guided missiles.</a:t>
            </a:r>
          </a:p>
          <a:p>
            <a:pPr algn="ctr"/>
            <a:r>
              <a:rPr lang="en-US" sz="1200" dirty="0"/>
              <a:t>Bore evacuator 1/3 from the end of the muzzle.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28600" y="5397500"/>
            <a:ext cx="1524000" cy="457200"/>
          </a:xfrm>
          <a:prstGeom prst="borderCallout1">
            <a:avLst>
              <a:gd name="adj1" fmla="val 50420"/>
              <a:gd name="adj2" fmla="val 100567"/>
              <a:gd name="adj3" fmla="val -15682"/>
              <a:gd name="adj4" fmla="val 150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Add-on armor plates on front skirts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715000" y="2959100"/>
            <a:ext cx="1524000" cy="609600"/>
          </a:xfrm>
          <a:prstGeom prst="borderCallout1">
            <a:avLst>
              <a:gd name="adj1" fmla="val 269057"/>
              <a:gd name="adj2" fmla="val 1294"/>
              <a:gd name="adj3" fmla="val 100227"/>
              <a:gd name="adj4" fmla="val 507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Anti-armor RPG plates to protect turret ring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315200" y="4102100"/>
            <a:ext cx="1371600" cy="457200"/>
          </a:xfrm>
          <a:prstGeom prst="borderCallout1">
            <a:avLst>
              <a:gd name="adj1" fmla="val 99510"/>
              <a:gd name="adj2" fmla="val 50618"/>
              <a:gd name="adj3" fmla="val 160682"/>
              <a:gd name="adj4" fmla="val 873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Extended range fuel tank racks</a:t>
            </a:r>
            <a:endParaRPr lang="en-US" sz="1200" dirty="0"/>
          </a:p>
        </p:txBody>
      </p:sp>
      <p:cxnSp>
        <p:nvCxnSpPr>
          <p:cNvPr id="15" name="Straight Connector 14"/>
          <p:cNvCxnSpPr>
            <a:endCxn id="14" idx="1"/>
          </p:cNvCxnSpPr>
          <p:nvPr/>
        </p:nvCxnSpPr>
        <p:spPr>
          <a:xfrm flipV="1">
            <a:off x="7848600" y="4559300"/>
            <a:ext cx="152400" cy="381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Callout 1 17"/>
          <p:cNvSpPr/>
          <p:nvPr/>
        </p:nvSpPr>
        <p:spPr>
          <a:xfrm>
            <a:off x="2895600" y="3797300"/>
            <a:ext cx="1447800" cy="228600"/>
          </a:xfrm>
          <a:prstGeom prst="borderCallout1">
            <a:avLst>
              <a:gd name="adj1" fmla="val 95874"/>
              <a:gd name="adj2" fmla="val 98523"/>
              <a:gd name="adj3" fmla="val 194772"/>
              <a:gd name="adj4" fmla="val 14183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day optics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4114800" y="3187700"/>
            <a:ext cx="1524000" cy="228600"/>
          </a:xfrm>
          <a:prstGeom prst="borderCallout1">
            <a:avLst>
              <a:gd name="adj1" fmla="val 95874"/>
              <a:gd name="adj2" fmla="val 73027"/>
              <a:gd name="adj3" fmla="val 394772"/>
              <a:gd name="adj4" fmla="val 9592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night optics</a:t>
            </a:r>
          </a:p>
        </p:txBody>
      </p:sp>
    </p:spTree>
    <p:extLst>
      <p:ext uri="{BB962C8B-B14F-4D97-AF65-F5344CB8AC3E}">
        <p14:creationId xmlns:p14="http://schemas.microsoft.com/office/powerpoint/2010/main" val="12020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T-90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r.a.barrameda.mil\Pictures\CHALLENGING PICS\t90s-tank.jpg"/>
          <p:cNvPicPr>
            <a:picLocks noChangeAspect="1" noChangeArrowheads="1"/>
          </p:cNvPicPr>
          <p:nvPr/>
        </p:nvPicPr>
        <p:blipFill>
          <a:blip r:embed="rId2" cstate="print"/>
          <a:srcRect l="11111" t="11355" r="17460" b="8591"/>
          <a:stretch>
            <a:fillRect/>
          </a:stretch>
        </p:blipFill>
        <p:spPr bwMode="auto">
          <a:xfrm>
            <a:off x="838203" y="2156072"/>
            <a:ext cx="7459579" cy="5451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6096000" y="2806700"/>
            <a:ext cx="1524000" cy="228600"/>
          </a:xfrm>
          <a:prstGeom prst="borderCallout1">
            <a:avLst>
              <a:gd name="adj1" fmla="val 99511"/>
              <a:gd name="adj2" fmla="val 43027"/>
              <a:gd name="adj3" fmla="val 307499"/>
              <a:gd name="adj4" fmla="val -1208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night optics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239000" y="3416300"/>
            <a:ext cx="1447800" cy="228600"/>
          </a:xfrm>
          <a:prstGeom prst="borderCallout1">
            <a:avLst>
              <a:gd name="adj1" fmla="val 48602"/>
              <a:gd name="adj2" fmla="val -233"/>
              <a:gd name="adj3" fmla="val 114771"/>
              <a:gd name="adj4" fmla="val -1176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day optics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905000" y="2197100"/>
            <a:ext cx="2209800" cy="457200"/>
          </a:xfrm>
          <a:prstGeom prst="borderCallout1">
            <a:avLst>
              <a:gd name="adj1" fmla="val 101329"/>
              <a:gd name="adj2" fmla="val 72551"/>
              <a:gd name="adj3" fmla="val 167956"/>
              <a:gd name="adj4" fmla="val 794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 on the R/S with 12.7mm MG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143000" y="6769100"/>
            <a:ext cx="1676400" cy="533400"/>
          </a:xfrm>
          <a:prstGeom prst="borderCallout1">
            <a:avLst>
              <a:gd name="adj1" fmla="val -192"/>
              <a:gd name="adj2" fmla="val 53305"/>
              <a:gd name="adj3" fmla="val -354678"/>
              <a:gd name="adj4" fmla="val 18547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V-shaped cut add on armor around driver periscope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143000" y="3340100"/>
            <a:ext cx="1524000" cy="609600"/>
          </a:xfrm>
          <a:prstGeom prst="borderCallout1">
            <a:avLst>
              <a:gd name="adj1" fmla="val 153148"/>
              <a:gd name="adj2" fmla="val 145840"/>
              <a:gd name="adj3" fmla="val 53863"/>
              <a:gd name="adj4" fmla="val 992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SHTORA optical jammer counter-measure vs. ATGMs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67000" y="3644900"/>
            <a:ext cx="3429000" cy="381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5638800" y="6616700"/>
            <a:ext cx="2743200" cy="533400"/>
          </a:xfrm>
          <a:prstGeom prst="borderCallout1">
            <a:avLst>
              <a:gd name="adj1" fmla="val -1788"/>
              <a:gd name="adj2" fmla="val 6880"/>
              <a:gd name="adj3" fmla="val -1859"/>
              <a:gd name="adj4" fmla="val 348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22 round carousel auto-loader underneath crew compartment of turret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505200" y="6311900"/>
            <a:ext cx="1447800" cy="228600"/>
          </a:xfrm>
          <a:prstGeom prst="borderCallout1">
            <a:avLst>
              <a:gd name="adj1" fmla="val 3147"/>
              <a:gd name="adj2" fmla="val 51763"/>
              <a:gd name="adj3" fmla="val -128409"/>
              <a:gd name="adj4" fmla="val 5410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Bulldozer blade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4191000" y="2578100"/>
            <a:ext cx="1524000" cy="457200"/>
          </a:xfrm>
          <a:prstGeom prst="borderCallout1">
            <a:avLst>
              <a:gd name="adj1" fmla="val 99511"/>
              <a:gd name="adj2" fmla="val 43027"/>
              <a:gd name="adj3" fmla="val 218408"/>
              <a:gd name="adj4" fmla="val 5119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Laser warning receivers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495800" y="3035300"/>
            <a:ext cx="304800" cy="609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ine Callout 1 20"/>
          <p:cNvSpPr/>
          <p:nvPr/>
        </p:nvSpPr>
        <p:spPr>
          <a:xfrm>
            <a:off x="1828800" y="4711700"/>
            <a:ext cx="1371600" cy="228600"/>
          </a:xfrm>
          <a:prstGeom prst="borderCallout1">
            <a:avLst>
              <a:gd name="adj1" fmla="val -156853"/>
              <a:gd name="adj2" fmla="val 186174"/>
              <a:gd name="adj3" fmla="val 49773"/>
              <a:gd name="adj4" fmla="val 1012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7.62mm Coax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7012580" y="5480232"/>
            <a:ext cx="1973179" cy="533400"/>
          </a:xfrm>
          <a:prstGeom prst="borderCallout1">
            <a:avLst>
              <a:gd name="adj1" fmla="val -197632"/>
              <a:gd name="adj2" fmla="val -114975"/>
              <a:gd name="adj3" fmla="val 1608"/>
              <a:gd name="adj4" fmla="val 31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MER: 3000m</a:t>
            </a:r>
          </a:p>
          <a:p>
            <a:pPr algn="ctr"/>
            <a:r>
              <a:rPr lang="en-US" sz="1200" dirty="0"/>
              <a:t>AT-11b Sniper MER: 5000m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7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21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T-90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324" r="7242" b="7936"/>
          <a:stretch>
            <a:fillRect/>
          </a:stretch>
        </p:blipFill>
        <p:spPr bwMode="auto">
          <a:xfrm>
            <a:off x="762003" y="1968500"/>
            <a:ext cx="7648903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ine Callout 1 6"/>
          <p:cNvSpPr/>
          <p:nvPr/>
        </p:nvSpPr>
        <p:spPr>
          <a:xfrm>
            <a:off x="5791200" y="66167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26591"/>
              <a:gd name="adj4" fmla="val 150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evenly spaced road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96200" y="6159500"/>
            <a:ext cx="1447800" cy="457200"/>
          </a:xfrm>
          <a:prstGeom prst="borderCallout1">
            <a:avLst>
              <a:gd name="adj1" fmla="val -490"/>
              <a:gd name="adj2" fmla="val 15016"/>
              <a:gd name="adj3" fmla="val -102955"/>
              <a:gd name="adj4" fmla="val -176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and supported track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162800" y="4254500"/>
            <a:ext cx="1066800" cy="609600"/>
          </a:xfrm>
          <a:prstGeom prst="borderCallout1">
            <a:avLst>
              <a:gd name="adj1" fmla="val 99511"/>
              <a:gd name="adj2" fmla="val 43027"/>
              <a:gd name="adj3" fmla="val 154771"/>
              <a:gd name="adj4" fmla="val -15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on the L/S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429000" y="6540500"/>
            <a:ext cx="1524000" cy="609600"/>
          </a:xfrm>
          <a:prstGeom prst="borderCallout1">
            <a:avLst>
              <a:gd name="adj1" fmla="val 1329"/>
              <a:gd name="adj2" fmla="val 52022"/>
              <a:gd name="adj3" fmla="val -152046"/>
              <a:gd name="adj4" fmla="val 9111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 segmented add-on armor plates on front skirts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572000" y="3035300"/>
            <a:ext cx="1524000" cy="609600"/>
          </a:xfrm>
          <a:prstGeom prst="borderCallout1">
            <a:avLst>
              <a:gd name="adj1" fmla="val 99511"/>
              <a:gd name="adj2" fmla="val 43027"/>
              <a:gd name="adj3" fmla="val 311590"/>
              <a:gd name="adj4" fmla="val 4137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KONTAKT 5 ERA on front turret shape of a wedge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838200" y="3492500"/>
            <a:ext cx="1676400" cy="762000"/>
          </a:xfrm>
          <a:prstGeom prst="borderCallout1">
            <a:avLst>
              <a:gd name="adj1" fmla="val 99511"/>
              <a:gd name="adj2" fmla="val 43027"/>
              <a:gd name="adj3" fmla="val 156680"/>
              <a:gd name="adj4" fmla="val 5634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gun can fire a laser guided missile that can shoot down helicopters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667000" y="2959100"/>
            <a:ext cx="1524000" cy="609600"/>
          </a:xfrm>
          <a:prstGeom prst="borderCallout1">
            <a:avLst>
              <a:gd name="adj1" fmla="val 337239"/>
              <a:gd name="adj2" fmla="val 119658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SHTORA optical jammer counter-measure vs. ATGMs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81000" y="5321300"/>
            <a:ext cx="1676400" cy="533400"/>
          </a:xfrm>
          <a:prstGeom prst="borderCallout1">
            <a:avLst>
              <a:gd name="adj1" fmla="val 50420"/>
              <a:gd name="adj2" fmla="val 98405"/>
              <a:gd name="adj3" fmla="val 14449"/>
              <a:gd name="adj4" fmla="val 1969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V-shaped cut add on armor around driver periscope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324600" y="3416300"/>
            <a:ext cx="1219200" cy="609600"/>
          </a:xfrm>
          <a:prstGeom prst="borderCallout1">
            <a:avLst>
              <a:gd name="adj1" fmla="val 99511"/>
              <a:gd name="adj2" fmla="val 43027"/>
              <a:gd name="adj3" fmla="val 130226"/>
              <a:gd name="adj4" fmla="val -429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Meteorological  data collector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12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r.a.barrameda.mil\Pictures\Russian_BMP-2_IFV.jpg"/>
          <p:cNvPicPr>
            <a:picLocks noChangeAspect="1" noChangeArrowheads="1"/>
          </p:cNvPicPr>
          <p:nvPr/>
        </p:nvPicPr>
        <p:blipFill>
          <a:blip r:embed="rId2" cstate="print"/>
          <a:srcRect t="8755"/>
          <a:stretch>
            <a:fillRect/>
          </a:stretch>
        </p:blipFill>
        <p:spPr bwMode="auto">
          <a:xfrm>
            <a:off x="304800" y="2197100"/>
            <a:ext cx="8473752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5334000" y="1968500"/>
            <a:ext cx="1524000" cy="457200"/>
          </a:xfrm>
          <a:prstGeom prst="borderCallout1">
            <a:avLst>
              <a:gd name="adj1" fmla="val 380636"/>
              <a:gd name="adj2" fmla="val 27394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Tube launch anti-tank guided missile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0" y="3873500"/>
            <a:ext cx="1295400" cy="533400"/>
          </a:xfrm>
          <a:prstGeom prst="borderCallout1">
            <a:avLst>
              <a:gd name="adj1" fmla="val 104194"/>
              <a:gd name="adj2" fmla="val 48460"/>
              <a:gd name="adj3" fmla="val 230111"/>
              <a:gd name="adj4" fmla="val 8262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Speed boat shaped hull with trim vane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838200" y="66929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81308"/>
              <a:gd name="adj4" fmla="val 15806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086600" y="69977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205836"/>
              <a:gd name="adj4" fmla="val -105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#4, 5, &amp; 6 road wheel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858000" y="3492500"/>
            <a:ext cx="1066800" cy="609600"/>
          </a:xfrm>
          <a:prstGeom prst="borderCallout1">
            <a:avLst>
              <a:gd name="adj1" fmla="val 105454"/>
              <a:gd name="adj2" fmla="val 49496"/>
              <a:gd name="adj3" fmla="val 161564"/>
              <a:gd name="adj4" fmla="val 3222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 periscopes for the gun ports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505200" y="6616700"/>
            <a:ext cx="1524000" cy="609600"/>
          </a:xfrm>
          <a:prstGeom prst="borderCallout1">
            <a:avLst>
              <a:gd name="adj1" fmla="val 1329"/>
              <a:gd name="adj2" fmla="val 52022"/>
              <a:gd name="adj3" fmla="val -219970"/>
              <a:gd name="adj4" fmla="val 1188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Top of the track is high in relationship to the hull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248400" y="6083300"/>
            <a:ext cx="1600200" cy="914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391400" y="4102100"/>
            <a:ext cx="152400" cy="762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Callout 1 16"/>
          <p:cNvSpPr/>
          <p:nvPr/>
        </p:nvSpPr>
        <p:spPr>
          <a:xfrm>
            <a:off x="1600200" y="3873500"/>
            <a:ext cx="1066800" cy="381000"/>
          </a:xfrm>
          <a:prstGeom prst="borderCallout1">
            <a:avLst>
              <a:gd name="adj1" fmla="val 94983"/>
              <a:gd name="adj2" fmla="val 50305"/>
              <a:gd name="adj3" fmla="val 234016"/>
              <a:gd name="adj4" fmla="val 362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Bullet deflectors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3048000" y="2197100"/>
            <a:ext cx="1905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Two man larger turret shape of a fry pan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381000" y="2696754"/>
            <a:ext cx="1219200" cy="381000"/>
          </a:xfrm>
          <a:prstGeom prst="borderCallout1">
            <a:avLst>
              <a:gd name="adj1" fmla="val 94939"/>
              <a:gd name="adj2" fmla="val 98741"/>
              <a:gd name="adj3" fmla="val 138988"/>
              <a:gd name="adj4" fmla="val 1613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Muzzle break on the end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990600" y="209804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276172"/>
              <a:gd name="adj4" fmla="val 968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1500m</a:t>
            </a:r>
          </a:p>
          <a:p>
            <a:pPr algn="ctr"/>
            <a:r>
              <a:rPr lang="en-US" sz="1200" dirty="0"/>
              <a:t>AT-5 Spandrel MER: 4000m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299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9975" r="12219"/>
          <a:stretch>
            <a:fillRect/>
          </a:stretch>
        </p:blipFill>
        <p:spPr bwMode="auto">
          <a:xfrm>
            <a:off x="1143000" y="1968500"/>
            <a:ext cx="6940192" cy="5939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705600" y="4025900"/>
            <a:ext cx="1066800" cy="381000"/>
          </a:xfrm>
          <a:prstGeom prst="borderCallout1">
            <a:avLst>
              <a:gd name="adj1" fmla="val 99511"/>
              <a:gd name="adj2" fmla="val 1787"/>
              <a:gd name="adj3" fmla="val 171292"/>
              <a:gd name="adj4" fmla="val -1378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Bullet deflectors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1905000" y="2120900"/>
            <a:ext cx="1905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Two man larger wide turret shape of a fry pan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791200" y="303530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234267"/>
              <a:gd name="adj4" fmla="val -5717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1500m</a:t>
            </a:r>
          </a:p>
          <a:p>
            <a:pPr algn="ctr"/>
            <a:r>
              <a:rPr lang="en-US" sz="1200" dirty="0"/>
              <a:t>AT-5 Spandrel MER: 4000m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219200" y="7226300"/>
            <a:ext cx="1447800" cy="228600"/>
          </a:xfrm>
          <a:prstGeom prst="borderCallout1">
            <a:avLst>
              <a:gd name="adj1" fmla="val -2308"/>
              <a:gd name="adj2" fmla="val 49466"/>
              <a:gd name="adj3" fmla="val -279421"/>
              <a:gd name="adj4" fmla="val 10622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Skinny or thin tracks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09600" y="3949700"/>
            <a:ext cx="1295400" cy="228600"/>
          </a:xfrm>
          <a:prstGeom prst="borderCallout1">
            <a:avLst>
              <a:gd name="adj1" fmla="val 50420"/>
              <a:gd name="adj2" fmla="val 98405"/>
              <a:gd name="adj3" fmla="val 213130"/>
              <a:gd name="adj4" fmla="val 1711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086600" y="5397500"/>
            <a:ext cx="1066800" cy="228600"/>
          </a:xfrm>
          <a:prstGeom prst="borderCallout1">
            <a:avLst>
              <a:gd name="adj1" fmla="val 4417"/>
              <a:gd name="adj2" fmla="val 3404"/>
              <a:gd name="adj3" fmla="val -162210"/>
              <a:gd name="adj4" fmla="val -1375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419600" y="2654300"/>
            <a:ext cx="1066800" cy="228600"/>
          </a:xfrm>
          <a:prstGeom prst="borderCallout1">
            <a:avLst>
              <a:gd name="adj1" fmla="val 102530"/>
              <a:gd name="adj2" fmla="val 21194"/>
              <a:gd name="adj3" fmla="val 592507"/>
              <a:gd name="adj4" fmla="val -332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IR search light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636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r.a.barrameda.mil\Pictures\bmp-3_uae_3_of_7.jpg"/>
          <p:cNvPicPr>
            <a:picLocks noChangeAspect="1" noChangeArrowheads="1"/>
          </p:cNvPicPr>
          <p:nvPr/>
        </p:nvPicPr>
        <p:blipFill>
          <a:blip r:embed="rId3" cstate="print"/>
          <a:srcRect l="6481" r="23148" b="30247"/>
          <a:stretch>
            <a:fillRect/>
          </a:stretch>
        </p:blipFill>
        <p:spPr bwMode="auto">
          <a:xfrm>
            <a:off x="914400" y="2273300"/>
            <a:ext cx="7315200" cy="543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6200" y="3797300"/>
            <a:ext cx="1295400" cy="228600"/>
          </a:xfrm>
          <a:prstGeom prst="borderCallout1">
            <a:avLst>
              <a:gd name="adj1" fmla="val 103250"/>
              <a:gd name="adj2" fmla="val 99737"/>
              <a:gd name="adj3" fmla="val 156526"/>
              <a:gd name="adj4" fmla="val 12923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858000" y="3416300"/>
            <a:ext cx="1066800" cy="533400"/>
          </a:xfrm>
          <a:prstGeom prst="borderCallout1">
            <a:avLst>
              <a:gd name="adj1" fmla="val 107921"/>
              <a:gd name="adj2" fmla="val 48688"/>
              <a:gd name="adj3" fmla="val 238868"/>
              <a:gd name="adj4" fmla="val -5107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Bow gunner hatch &amp; 7.62mm MG</a:t>
            </a:r>
            <a:endParaRPr lang="en-US" sz="120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86600" y="3949700"/>
            <a:ext cx="304800" cy="1143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4940300"/>
            <a:ext cx="23622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ine Callout 1 19"/>
          <p:cNvSpPr/>
          <p:nvPr/>
        </p:nvSpPr>
        <p:spPr>
          <a:xfrm>
            <a:off x="838200" y="5397500"/>
            <a:ext cx="1066800" cy="533400"/>
          </a:xfrm>
          <a:prstGeom prst="borderCallout1">
            <a:avLst>
              <a:gd name="adj1" fmla="val 6034"/>
              <a:gd name="adj2" fmla="val 101249"/>
              <a:gd name="adj3" fmla="val 10836"/>
              <a:gd name="adj4" fmla="val 29663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Bow gunner hatch &amp; 7.62mm MG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>
          <a:xfrm>
            <a:off x="7848600" y="6769100"/>
            <a:ext cx="1066800" cy="381000"/>
          </a:xfrm>
          <a:prstGeom prst="borderCallout1">
            <a:avLst>
              <a:gd name="adj1" fmla="val 4417"/>
              <a:gd name="adj2" fmla="val 3404"/>
              <a:gd name="adj3" fmla="val -162210"/>
              <a:gd name="adj4" fmla="val -1375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 folds down</a:t>
            </a:r>
            <a:endParaRPr lang="en-US" sz="1200" dirty="0"/>
          </a:p>
        </p:txBody>
      </p:sp>
      <p:sp>
        <p:nvSpPr>
          <p:cNvPr id="23" name="Line Callout 1 22"/>
          <p:cNvSpPr/>
          <p:nvPr/>
        </p:nvSpPr>
        <p:spPr>
          <a:xfrm>
            <a:off x="1371600" y="7226300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174704"/>
              <a:gd name="adj4" fmla="val 1060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that have western style appearance</a:t>
            </a:r>
            <a:endParaRPr lang="en-US" sz="1200" dirty="0"/>
          </a:p>
        </p:txBody>
      </p:sp>
      <p:sp>
        <p:nvSpPr>
          <p:cNvPr id="24" name="Line Callout 1 23"/>
          <p:cNvSpPr/>
          <p:nvPr/>
        </p:nvSpPr>
        <p:spPr>
          <a:xfrm>
            <a:off x="1447800" y="2578100"/>
            <a:ext cx="1905000" cy="457200"/>
          </a:xfrm>
          <a:prstGeom prst="borderCallout1">
            <a:avLst>
              <a:gd name="adj1" fmla="val 365542"/>
              <a:gd name="adj2" fmla="val 101771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Two man flat wide turret shape of a fry pan</a:t>
            </a:r>
            <a:endParaRPr lang="en-US" sz="1200" dirty="0"/>
          </a:p>
        </p:txBody>
      </p:sp>
      <p:sp>
        <p:nvSpPr>
          <p:cNvPr id="25" name="Line Callout 1 24"/>
          <p:cNvSpPr/>
          <p:nvPr/>
        </p:nvSpPr>
        <p:spPr>
          <a:xfrm>
            <a:off x="4724400" y="5321300"/>
            <a:ext cx="1447800" cy="228600"/>
          </a:xfrm>
          <a:prstGeom prst="borderCallout1">
            <a:avLst>
              <a:gd name="adj1" fmla="val -13731"/>
              <a:gd name="adj2" fmla="val 57784"/>
              <a:gd name="adj3" fmla="val -149135"/>
              <a:gd name="adj4" fmla="val 506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center of hull</a:t>
            </a:r>
            <a:endParaRPr lang="en-US" sz="1200" dirty="0"/>
          </a:p>
        </p:txBody>
      </p:sp>
      <p:sp>
        <p:nvSpPr>
          <p:cNvPr id="26" name="Line Callout 1 25"/>
          <p:cNvSpPr/>
          <p:nvPr/>
        </p:nvSpPr>
        <p:spPr>
          <a:xfrm>
            <a:off x="3048000" y="2273300"/>
            <a:ext cx="1447800" cy="228600"/>
          </a:xfrm>
          <a:prstGeom prst="borderCallout1">
            <a:avLst>
              <a:gd name="adj1" fmla="val 103250"/>
              <a:gd name="adj2" fmla="val 58450"/>
              <a:gd name="adj3" fmla="val 182941"/>
              <a:gd name="adj4" fmla="val 599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</a:t>
            </a:r>
            <a:endParaRPr lang="en-US" sz="1200" dirty="0"/>
          </a:p>
        </p:txBody>
      </p:sp>
      <p:sp>
        <p:nvSpPr>
          <p:cNvPr id="27" name="Line Callout 1 26"/>
          <p:cNvSpPr/>
          <p:nvPr/>
        </p:nvSpPr>
        <p:spPr>
          <a:xfrm>
            <a:off x="4800600" y="2273300"/>
            <a:ext cx="1295400" cy="228600"/>
          </a:xfrm>
          <a:prstGeom prst="borderCallout1">
            <a:avLst>
              <a:gd name="adj1" fmla="val 103250"/>
              <a:gd name="adj2" fmla="val 37806"/>
              <a:gd name="adj3" fmla="val 231998"/>
              <a:gd name="adj4" fmla="val 273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</a:t>
            </a:r>
            <a:endParaRPr lang="en-US" sz="1200" dirty="0"/>
          </a:p>
        </p:txBody>
      </p:sp>
      <p:sp>
        <p:nvSpPr>
          <p:cNvPr id="28" name="Line Callout 1 27"/>
          <p:cNvSpPr/>
          <p:nvPr/>
        </p:nvSpPr>
        <p:spPr>
          <a:xfrm>
            <a:off x="228600" y="3187700"/>
            <a:ext cx="1219200" cy="228600"/>
          </a:xfrm>
          <a:prstGeom prst="borderCallout1">
            <a:avLst>
              <a:gd name="adj1" fmla="val 107126"/>
              <a:gd name="adj2" fmla="val 99578"/>
              <a:gd name="adj3" fmla="val 198410"/>
              <a:gd name="adj4" fmla="val 1159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Square rear end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6134100" y="2501900"/>
            <a:ext cx="1905000" cy="547436"/>
          </a:xfrm>
          <a:prstGeom prst="borderCallout1">
            <a:avLst>
              <a:gd name="adj1" fmla="val 99511"/>
              <a:gd name="adj2" fmla="val 43027"/>
              <a:gd name="adj3" fmla="val 177124"/>
              <a:gd name="adj4" fmla="val -64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2000m</a:t>
            </a:r>
          </a:p>
          <a:p>
            <a:pPr algn="ctr"/>
            <a:r>
              <a:rPr lang="en-US" sz="1200" dirty="0"/>
              <a:t>100mm HE &amp; AT-10 Stabber MER: 4000m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190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BMP-3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r.a.barrameda.mil\Pictures\CHALLENGING PICS\bmp-3_31192.jpg"/>
          <p:cNvPicPr>
            <a:picLocks noChangeAspect="1" noChangeArrowheads="1"/>
          </p:cNvPicPr>
          <p:nvPr/>
        </p:nvPicPr>
        <p:blipFill>
          <a:blip r:embed="rId2" cstate="print"/>
          <a:srcRect t="18182" b="11364"/>
          <a:stretch>
            <a:fillRect/>
          </a:stretch>
        </p:blipFill>
        <p:spPr bwMode="auto">
          <a:xfrm>
            <a:off x="152400" y="2425700"/>
            <a:ext cx="8839200" cy="467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28600" y="6540500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174704"/>
              <a:gd name="adj4" fmla="val 1060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that have western style appearance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057400" y="69977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224233"/>
              <a:gd name="adj4" fmla="val 760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038600" y="71501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322346"/>
              <a:gd name="adj4" fmla="val -26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Hydro propulsion system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00600" y="5626100"/>
            <a:ext cx="1219200" cy="1524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6934200" y="3721100"/>
            <a:ext cx="1524000" cy="228600"/>
          </a:xfrm>
          <a:prstGeom prst="borderCallout1">
            <a:avLst>
              <a:gd name="adj1" fmla="val 92032"/>
              <a:gd name="adj2" fmla="val -345"/>
              <a:gd name="adj3" fmla="val 262560"/>
              <a:gd name="adj4" fmla="val -5470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Can carry 6 troops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219200" y="2959100"/>
            <a:ext cx="1524000" cy="228600"/>
          </a:xfrm>
          <a:prstGeom prst="borderCallout1">
            <a:avLst>
              <a:gd name="adj1" fmla="val 231655"/>
              <a:gd name="adj2" fmla="val 113995"/>
              <a:gd name="adj3" fmla="val 104069"/>
              <a:gd name="adj4" fmla="val 935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optics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124200" y="6388100"/>
            <a:ext cx="1219200" cy="228600"/>
          </a:xfrm>
          <a:prstGeom prst="borderCallout1">
            <a:avLst>
              <a:gd name="adj1" fmla="val 1466"/>
              <a:gd name="adj2" fmla="val 28823"/>
              <a:gd name="adj3" fmla="val -737439"/>
              <a:gd name="adj4" fmla="val 366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Square rear end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6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9302" y="2566225"/>
            <a:ext cx="5564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VERBATIM</a:t>
            </a:r>
            <a:r>
              <a:rPr sz="3600" spc="-25" dirty="0"/>
              <a:t> </a:t>
            </a:r>
            <a:r>
              <a:rPr sz="3600" dirty="0"/>
              <a:t>NOTE</a:t>
            </a:r>
            <a:r>
              <a:rPr sz="3600" spc="-10" dirty="0"/>
              <a:t> CARDS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64" y="2044700"/>
            <a:ext cx="8341636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752600" y="7378700"/>
            <a:ext cx="1524000" cy="457200"/>
          </a:xfrm>
          <a:prstGeom prst="borderCallout1">
            <a:avLst>
              <a:gd name="adj1" fmla="val 1329"/>
              <a:gd name="adj2" fmla="val 52022"/>
              <a:gd name="adj3" fmla="val -150631"/>
              <a:gd name="adj4" fmla="val 11828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road wheels that are evenly spaced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553200" y="70739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73761"/>
              <a:gd name="adj4" fmla="val 61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648200" y="73787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290079"/>
              <a:gd name="adj4" fmla="val 506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track support rollers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143000" y="4483100"/>
            <a:ext cx="1066800" cy="533400"/>
          </a:xfrm>
          <a:prstGeom prst="borderCallout1">
            <a:avLst>
              <a:gd name="adj1" fmla="val 97247"/>
              <a:gd name="adj2" fmla="val 98822"/>
              <a:gd name="adj3" fmla="val 212669"/>
              <a:gd name="adj4" fmla="val 2214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Bullet deflectors in front of driver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828800" y="3340100"/>
            <a:ext cx="1752600" cy="381000"/>
          </a:xfrm>
          <a:prstGeom prst="borderCallout1">
            <a:avLst>
              <a:gd name="adj1" fmla="val 99511"/>
              <a:gd name="adj2" fmla="val 43027"/>
              <a:gd name="adj3" fmla="val 412884"/>
              <a:gd name="adj4" fmla="val 12364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 long skinny gun and tube launch ATGM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048000" y="2578100"/>
            <a:ext cx="1524000" cy="457200"/>
          </a:xfrm>
          <a:prstGeom prst="borderCallout1">
            <a:avLst>
              <a:gd name="adj1" fmla="val 414598"/>
              <a:gd name="adj2" fmla="val 93620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One man small turret for VC/Gunner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838200" y="5930900"/>
            <a:ext cx="1066800" cy="381000"/>
          </a:xfrm>
          <a:prstGeom prst="borderCallout1">
            <a:avLst>
              <a:gd name="adj1" fmla="val 49699"/>
              <a:gd name="adj2" fmla="val 98822"/>
              <a:gd name="adj3" fmla="val -12777"/>
              <a:gd name="adj4" fmla="val 1575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Bow gunner MG port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971800" y="3721100"/>
            <a:ext cx="1066800" cy="7620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Callout 1 13"/>
          <p:cNvSpPr/>
          <p:nvPr/>
        </p:nvSpPr>
        <p:spPr>
          <a:xfrm>
            <a:off x="5791200" y="303530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401886"/>
              <a:gd name="adj4" fmla="val -4528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1200m</a:t>
            </a:r>
          </a:p>
          <a:p>
            <a:pPr algn="ctr"/>
            <a:r>
              <a:rPr lang="en-US" sz="1200" dirty="0"/>
              <a:t>AT-5 Spandrel MER: 4000m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5715000" y="46355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254774"/>
              <a:gd name="adj4" fmla="val 6575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Sloped rear end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82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BMD-2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r.a.barrameda.mil\Pictures\1280px-BMD-2_-_137AirborneRegiment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04258"/>
            <a:ext cx="7772400" cy="4942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990600" y="2501900"/>
            <a:ext cx="1752600" cy="381000"/>
          </a:xfrm>
          <a:prstGeom prst="borderCallout1">
            <a:avLst>
              <a:gd name="adj1" fmla="val 99511"/>
              <a:gd name="adj2" fmla="val 43027"/>
              <a:gd name="adj3" fmla="val 342695"/>
              <a:gd name="adj4" fmla="val 601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 long skinny gun and tube launch ATGM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41783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334828"/>
              <a:gd name="adj4" fmla="val 7662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Sloped rear end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772400" y="6540500"/>
            <a:ext cx="1295400" cy="228600"/>
          </a:xfrm>
          <a:prstGeom prst="borderCallout1">
            <a:avLst>
              <a:gd name="adj1" fmla="val 12684"/>
              <a:gd name="adj2" fmla="val 32479"/>
              <a:gd name="adj3" fmla="val -284984"/>
              <a:gd name="adj4" fmla="val -994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172200" y="72263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232252"/>
              <a:gd name="adj4" fmla="val 889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Hydro propulsion system</a:t>
            </a:r>
            <a:endParaRPr lang="en-US" sz="1200" dirty="0"/>
          </a:p>
        </p:txBody>
      </p:sp>
      <p:cxnSp>
        <p:nvCxnSpPr>
          <p:cNvPr id="8" name="Straight Connector 7"/>
          <p:cNvCxnSpPr>
            <a:endCxn id="7" idx="3"/>
          </p:cNvCxnSpPr>
          <p:nvPr/>
        </p:nvCxnSpPr>
        <p:spPr>
          <a:xfrm>
            <a:off x="5486400" y="6235700"/>
            <a:ext cx="14097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5486400" y="3340100"/>
            <a:ext cx="1295400" cy="609600"/>
          </a:xfrm>
          <a:prstGeom prst="borderCallout1">
            <a:avLst>
              <a:gd name="adj1" fmla="val 101363"/>
              <a:gd name="adj2" fmla="val 46463"/>
              <a:gd name="adj3" fmla="val 337658"/>
              <a:gd name="adj4" fmla="val 459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truck bed appearance in the rear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895600" y="2349500"/>
            <a:ext cx="1524000" cy="457200"/>
          </a:xfrm>
          <a:prstGeom prst="borderCallout1">
            <a:avLst>
              <a:gd name="adj1" fmla="val 390070"/>
              <a:gd name="adj2" fmla="val 72111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One man small turret for VC/Gunner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990600" y="6769100"/>
            <a:ext cx="1524000" cy="457200"/>
          </a:xfrm>
          <a:prstGeom prst="borderCallout1">
            <a:avLst>
              <a:gd name="adj1" fmla="val 1329"/>
              <a:gd name="adj2" fmla="val 52022"/>
              <a:gd name="adj3" fmla="val -115254"/>
              <a:gd name="adj4" fmla="val 10582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road wheels that are evenly spaced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4419600" y="72263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173761"/>
              <a:gd name="adj4" fmla="val 61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743200" y="69977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290079"/>
              <a:gd name="adj4" fmla="val 506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track support rollers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28600" y="3980180"/>
            <a:ext cx="1219200" cy="381000"/>
          </a:xfrm>
          <a:prstGeom prst="borderCallout1">
            <a:avLst>
              <a:gd name="adj1" fmla="val 3510"/>
              <a:gd name="adj2" fmla="val 74455"/>
              <a:gd name="adj3" fmla="val -50727"/>
              <a:gd name="adj4" fmla="val 8991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Muzzle break on the end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748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90" y="2120900"/>
            <a:ext cx="810381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943600" y="2959100"/>
            <a:ext cx="1752600" cy="228600"/>
          </a:xfrm>
          <a:prstGeom prst="borderCallout1">
            <a:avLst>
              <a:gd name="adj1" fmla="val 99511"/>
              <a:gd name="adj2" fmla="val 43027"/>
              <a:gd name="adj3" fmla="val 512506"/>
              <a:gd name="adj4" fmla="val 296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 long skinny gun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28600" y="41021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286715"/>
              <a:gd name="adj4" fmla="val 759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Squared rear end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52400" y="6311900"/>
            <a:ext cx="1295400" cy="228600"/>
          </a:xfrm>
          <a:prstGeom prst="borderCallout1">
            <a:avLst>
              <a:gd name="adj1" fmla="val -17504"/>
              <a:gd name="adj2" fmla="val 49127"/>
              <a:gd name="adj3" fmla="val -326494"/>
              <a:gd name="adj4" fmla="val 879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295400" y="3111500"/>
            <a:ext cx="1295400" cy="609600"/>
          </a:xfrm>
          <a:prstGeom prst="borderCallout1">
            <a:avLst>
              <a:gd name="adj1" fmla="val 101363"/>
              <a:gd name="adj2" fmla="val 46463"/>
              <a:gd name="adj3" fmla="val 309356"/>
              <a:gd name="adj4" fmla="val 5798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truck bed appearance in the rear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819400" y="2501900"/>
            <a:ext cx="1524000" cy="457200"/>
          </a:xfrm>
          <a:prstGeom prst="borderCallout1">
            <a:avLst>
              <a:gd name="adj1" fmla="val 390070"/>
              <a:gd name="adj2" fmla="val 72111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Two man turret with a lower profile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343400" y="7150100"/>
            <a:ext cx="1600200" cy="457200"/>
          </a:xfrm>
          <a:prstGeom prst="borderCallout1">
            <a:avLst>
              <a:gd name="adj1" fmla="val 1329"/>
              <a:gd name="adj2" fmla="val 52022"/>
              <a:gd name="adj3" fmla="val -143556"/>
              <a:gd name="adj4" fmla="val 1372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road wheels that look like trash can lids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838200" y="72263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249233"/>
              <a:gd name="adj4" fmla="val 1032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667000" y="71501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389702"/>
              <a:gd name="adj4" fmla="val 10459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track support rollers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620000" y="4178300"/>
            <a:ext cx="1447800" cy="533400"/>
          </a:xfrm>
          <a:prstGeom prst="borderCallout1">
            <a:avLst>
              <a:gd name="adj1" fmla="val 102150"/>
              <a:gd name="adj2" fmla="val 1819"/>
              <a:gd name="adj3" fmla="val 129430"/>
              <a:gd name="adj4" fmla="val -3815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duck bill front slope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3962400" y="3035300"/>
            <a:ext cx="1905000" cy="457200"/>
          </a:xfrm>
          <a:prstGeom prst="borderCallout1">
            <a:avLst>
              <a:gd name="adj1" fmla="val 99511"/>
              <a:gd name="adj2" fmla="val 43027"/>
              <a:gd name="adj3" fmla="val 270458"/>
              <a:gd name="adj4" fmla="val 964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1200m</a:t>
            </a:r>
          </a:p>
          <a:p>
            <a:pPr algn="ctr"/>
            <a:r>
              <a:rPr lang="en-US" sz="1200" dirty="0"/>
              <a:t>AT-5 Spandrel MER: 4000m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92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BMD-3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44700"/>
            <a:ext cx="7982136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657600" y="2197100"/>
            <a:ext cx="1752600" cy="228600"/>
          </a:xfrm>
          <a:prstGeom prst="borderCallout1">
            <a:avLst>
              <a:gd name="adj1" fmla="val 99511"/>
              <a:gd name="adj2" fmla="val 43027"/>
              <a:gd name="adj3" fmla="val 512506"/>
              <a:gd name="adj4" fmla="val 296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 long skinny gun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086600" y="3721100"/>
            <a:ext cx="1295400" cy="304800"/>
          </a:xfrm>
          <a:prstGeom prst="borderCallout1">
            <a:avLst>
              <a:gd name="adj1" fmla="val 101363"/>
              <a:gd name="adj2" fmla="val 46463"/>
              <a:gd name="adj3" fmla="val 298036"/>
              <a:gd name="adj4" fmla="val 313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Squared rear end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514600" y="25019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Two man turret with a lower profile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867400" y="6997700"/>
            <a:ext cx="1600200" cy="457200"/>
          </a:xfrm>
          <a:prstGeom prst="borderCallout1">
            <a:avLst>
              <a:gd name="adj1" fmla="val 1329"/>
              <a:gd name="adj2" fmla="val 52022"/>
              <a:gd name="adj3" fmla="val -143556"/>
              <a:gd name="adj4" fmla="val 1372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road wheels that look like trash can lids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00" y="6007100"/>
            <a:ext cx="1447800" cy="457200"/>
          </a:xfrm>
          <a:prstGeom prst="borderCallout1">
            <a:avLst>
              <a:gd name="adj1" fmla="val -2308"/>
              <a:gd name="adj2" fmla="val 49466"/>
              <a:gd name="adj3" fmla="val -64327"/>
              <a:gd name="adj4" fmla="val -171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620000" y="7073900"/>
            <a:ext cx="1295400" cy="381000"/>
          </a:xfrm>
          <a:prstGeom prst="borderCallout1">
            <a:avLst>
              <a:gd name="adj1" fmla="val -6184"/>
              <a:gd name="adj2" fmla="val 50458"/>
              <a:gd name="adj3" fmla="val -387438"/>
              <a:gd name="adj4" fmla="val -10583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track support rollers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" y="5702300"/>
            <a:ext cx="1447800" cy="533400"/>
          </a:xfrm>
          <a:prstGeom prst="borderCallout1">
            <a:avLst>
              <a:gd name="adj1" fmla="val 3498"/>
              <a:gd name="adj2" fmla="val 97748"/>
              <a:gd name="adj3" fmla="val -90516"/>
              <a:gd name="adj4" fmla="val 16025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duck bill front slope and it’s straight edge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495800" y="6769100"/>
            <a:ext cx="1066800" cy="381000"/>
          </a:xfrm>
          <a:prstGeom prst="borderCallout1">
            <a:avLst>
              <a:gd name="adj1" fmla="val -11432"/>
              <a:gd name="adj2" fmla="val 34940"/>
              <a:gd name="adj3" fmla="val -431644"/>
              <a:gd name="adj4" fmla="val -2519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 folds on top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5029200" y="2882900"/>
            <a:ext cx="1752600" cy="228600"/>
          </a:xfrm>
          <a:prstGeom prst="borderCallout1">
            <a:avLst>
              <a:gd name="adj1" fmla="val 99511"/>
              <a:gd name="adj2" fmla="val 43027"/>
              <a:gd name="adj3" fmla="val 354016"/>
              <a:gd name="adj4" fmla="val -97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Tube launch ATGM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1676400" y="4102100"/>
            <a:ext cx="1447800" cy="228600"/>
          </a:xfrm>
          <a:prstGeom prst="borderCallout1">
            <a:avLst>
              <a:gd name="adj1" fmla="val 95703"/>
              <a:gd name="adj2" fmla="val 97705"/>
              <a:gd name="adj3" fmla="val 201808"/>
              <a:gd name="adj4" fmla="val 13943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center of hull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02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BTR-70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r.a.barrameda.mil\Pictures\CHALLENGING PICS\BTR70_A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18" y="1968503"/>
            <a:ext cx="8461585" cy="5395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010400" y="3644900"/>
            <a:ext cx="1295400" cy="609600"/>
          </a:xfrm>
          <a:prstGeom prst="borderCallout1">
            <a:avLst>
              <a:gd name="adj1" fmla="val 96646"/>
              <a:gd name="adj2" fmla="val 42467"/>
              <a:gd name="adj3" fmla="val 231527"/>
              <a:gd name="adj4" fmla="val 7063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sloped rear-end and exhaust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981200" y="29591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One man turret with no over head hatch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057400" y="73025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#1 &amp; 2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" y="3416300"/>
            <a:ext cx="1447800" cy="762000"/>
          </a:xfrm>
          <a:prstGeom prst="borderCallout1">
            <a:avLst>
              <a:gd name="adj1" fmla="val 235699"/>
              <a:gd name="adj2" fmla="val 75106"/>
              <a:gd name="adj3" fmla="val 97085"/>
              <a:gd name="adj4" fmla="val 506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419600" y="7454900"/>
            <a:ext cx="1066800" cy="381000"/>
          </a:xfrm>
          <a:prstGeom prst="borderCallout1">
            <a:avLst>
              <a:gd name="adj1" fmla="val -2376"/>
              <a:gd name="adj2" fmla="val 43026"/>
              <a:gd name="adj3" fmla="val -393154"/>
              <a:gd name="adj4" fmla="val 346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exit door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600200" y="3644900"/>
            <a:ext cx="1371600" cy="381000"/>
          </a:xfrm>
          <a:prstGeom prst="borderCallout1">
            <a:avLst>
              <a:gd name="adj1" fmla="val 103250"/>
              <a:gd name="adj2" fmla="val 54210"/>
              <a:gd name="adj3" fmla="val 265571"/>
              <a:gd name="adj4" fmla="val 1040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14.5mm </a:t>
            </a:r>
          </a:p>
          <a:p>
            <a:pPr algn="ctr"/>
            <a:r>
              <a:rPr lang="en-US" sz="1200" dirty="0"/>
              <a:t>MER: 2000m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5715000" y="73787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66198"/>
              <a:gd name="adj4" fmla="val 3083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#3 &amp; 4 wheels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64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BTR-70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r.a.barrameda.mil\Pictures\CHALLENGING PICS\btr_70_l2.jpg"/>
          <p:cNvPicPr>
            <a:picLocks noChangeAspect="1" noChangeArrowheads="1"/>
          </p:cNvPicPr>
          <p:nvPr/>
        </p:nvPicPr>
        <p:blipFill>
          <a:blip r:embed="rId3" cstate="print"/>
          <a:srcRect l="3216" r="1657" b="6643"/>
          <a:stretch>
            <a:fillRect/>
          </a:stretch>
        </p:blipFill>
        <p:spPr bwMode="auto">
          <a:xfrm>
            <a:off x="228600" y="2349503"/>
            <a:ext cx="8610600" cy="4711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52400" y="3111500"/>
            <a:ext cx="1295400" cy="609600"/>
          </a:xfrm>
          <a:prstGeom prst="borderCallout1">
            <a:avLst>
              <a:gd name="adj1" fmla="val 96646"/>
              <a:gd name="adj2" fmla="val 42467"/>
              <a:gd name="adj3" fmla="val 197565"/>
              <a:gd name="adj4" fmla="val 320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sloped rear-end and exhaust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819400" y="21971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One man turret with no over head hatch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048000" y="66929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#1 &amp; 2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00" y="2882900"/>
            <a:ext cx="1447800" cy="762000"/>
          </a:xfrm>
          <a:prstGeom prst="borderCallout1">
            <a:avLst>
              <a:gd name="adj1" fmla="val 207397"/>
              <a:gd name="adj2" fmla="val 26248"/>
              <a:gd name="adj3" fmla="val 97085"/>
              <a:gd name="adj4" fmla="val 506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752600" y="6769100"/>
            <a:ext cx="1066800" cy="381000"/>
          </a:xfrm>
          <a:prstGeom prst="borderCallout1">
            <a:avLst>
              <a:gd name="adj1" fmla="val -2376"/>
              <a:gd name="adj2" fmla="val 43026"/>
              <a:gd name="adj3" fmla="val -384098"/>
              <a:gd name="adj4" fmla="val 1138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exit door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638800" y="2120900"/>
            <a:ext cx="1371600" cy="228600"/>
          </a:xfrm>
          <a:prstGeom prst="borderCallout1">
            <a:avLst>
              <a:gd name="adj1" fmla="val 103250"/>
              <a:gd name="adj2" fmla="val 54210"/>
              <a:gd name="adj3" fmla="val 447092"/>
              <a:gd name="adj4" fmla="val 354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14.5mm MG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6203" y="6464300"/>
            <a:ext cx="1676399" cy="381000"/>
          </a:xfrm>
          <a:prstGeom prst="borderCallout1">
            <a:avLst>
              <a:gd name="adj1" fmla="val 1329"/>
              <a:gd name="adj2" fmla="val 52022"/>
              <a:gd name="adj3" fmla="val -317094"/>
              <a:gd name="adj4" fmla="val 8747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#3 &amp; 4 wheels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477000" y="3187700"/>
            <a:ext cx="990600" cy="457200"/>
          </a:xfrm>
          <a:prstGeom prst="borderCallout1">
            <a:avLst>
              <a:gd name="adj1" fmla="val 101465"/>
              <a:gd name="adj2" fmla="val 48146"/>
              <a:gd name="adj3" fmla="val 213503"/>
              <a:gd name="adj4" fmla="val 357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Twin eyelet windshields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3600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r.a.barrameda.mil\Pictures\btr_80.jpg"/>
          <p:cNvPicPr>
            <a:picLocks noChangeAspect="1" noChangeArrowheads="1"/>
          </p:cNvPicPr>
          <p:nvPr/>
        </p:nvPicPr>
        <p:blipFill>
          <a:blip r:embed="rId3" cstate="print"/>
          <a:srcRect b="6000"/>
          <a:stretch>
            <a:fillRect/>
          </a:stretch>
        </p:blipFill>
        <p:spPr bwMode="auto">
          <a:xfrm>
            <a:off x="457200" y="2120900"/>
            <a:ext cx="8229600" cy="5157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934200" y="2806700"/>
            <a:ext cx="1524000" cy="381000"/>
          </a:xfrm>
          <a:prstGeom prst="borderCallout1">
            <a:avLst>
              <a:gd name="adj1" fmla="val 96646"/>
              <a:gd name="adj2" fmla="val 42467"/>
              <a:gd name="adj3" fmla="val 304829"/>
              <a:gd name="adj4" fmla="val 536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Exhaust rear-end is horizontally straight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590800" y="2044700"/>
            <a:ext cx="1524000" cy="457200"/>
          </a:xfrm>
          <a:prstGeom prst="borderCallout1">
            <a:avLst>
              <a:gd name="adj1" fmla="val 284410"/>
              <a:gd name="adj2" fmla="val 84565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One man turret with no over head hatch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200400" y="63881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#1 &amp; 2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52400" y="2654300"/>
            <a:ext cx="1447800" cy="762000"/>
          </a:xfrm>
          <a:prstGeom prst="borderCallout1">
            <a:avLst>
              <a:gd name="adj1" fmla="val 173435"/>
              <a:gd name="adj2" fmla="val 47102"/>
              <a:gd name="adj3" fmla="val 97085"/>
              <a:gd name="adj4" fmla="val 506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486400" y="6692900"/>
            <a:ext cx="1295400" cy="381000"/>
          </a:xfrm>
          <a:prstGeom prst="borderCallout1">
            <a:avLst>
              <a:gd name="adj1" fmla="val -2376"/>
              <a:gd name="adj2" fmla="val 43026"/>
              <a:gd name="adj3" fmla="val -393154"/>
              <a:gd name="adj4" fmla="val 346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Improved troop exit doors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858000" y="65405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66198"/>
              <a:gd name="adj4" fmla="val 3083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#3 &amp; 4 wheels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066800" y="2159000"/>
            <a:ext cx="1371600" cy="381000"/>
          </a:xfrm>
          <a:prstGeom prst="borderCallout1">
            <a:avLst>
              <a:gd name="adj1" fmla="val 103250"/>
              <a:gd name="adj2" fmla="val 54210"/>
              <a:gd name="adj3" fmla="val 265571"/>
              <a:gd name="adj4" fmla="val 1040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14.5mm </a:t>
            </a:r>
          </a:p>
          <a:p>
            <a:pPr algn="ctr"/>
            <a:r>
              <a:rPr lang="en-US" sz="1200" dirty="0"/>
              <a:t>MER: 2000m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78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BTR-80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r.a.barrameda.mil\Pictures\BTR-80_Torgau-200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965" r="15789" b="16842"/>
          <a:stretch>
            <a:fillRect/>
          </a:stretch>
        </p:blipFill>
        <p:spPr bwMode="auto">
          <a:xfrm>
            <a:off x="588818" y="2068512"/>
            <a:ext cx="7945582" cy="546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3505200" y="2349500"/>
            <a:ext cx="1524000" cy="457200"/>
          </a:xfrm>
          <a:prstGeom prst="borderCallout1">
            <a:avLst>
              <a:gd name="adj1" fmla="val 327806"/>
              <a:gd name="adj2" fmla="val 10494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One man turret with no over head hatch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657600" y="69215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39028"/>
              <a:gd name="adj4" fmla="val 652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#1 &amp; 2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00" y="3568700"/>
            <a:ext cx="1447800" cy="762000"/>
          </a:xfrm>
          <a:prstGeom prst="borderCallout1">
            <a:avLst>
              <a:gd name="adj1" fmla="val 179095"/>
              <a:gd name="adj2" fmla="val 5990"/>
              <a:gd name="adj3" fmla="val 97085"/>
              <a:gd name="adj4" fmla="val 506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duck bill front slope and it’s straight edge. Trim vane folds on top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86000" y="6616700"/>
            <a:ext cx="1219200" cy="381000"/>
          </a:xfrm>
          <a:prstGeom prst="borderCallout1">
            <a:avLst>
              <a:gd name="adj1" fmla="val -2376"/>
              <a:gd name="adj2" fmla="val 43026"/>
              <a:gd name="adj3" fmla="val -365812"/>
              <a:gd name="adj4" fmla="val 9246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Improved troop exit doors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410200" y="2273300"/>
            <a:ext cx="1371600" cy="228600"/>
          </a:xfrm>
          <a:prstGeom prst="borderCallout1">
            <a:avLst>
              <a:gd name="adj1" fmla="val 103250"/>
              <a:gd name="adj2" fmla="val 54210"/>
              <a:gd name="adj3" fmla="val 447092"/>
              <a:gd name="adj4" fmla="val 354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14.5mm MG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57200" y="6311900"/>
            <a:ext cx="1752600" cy="381000"/>
          </a:xfrm>
          <a:prstGeom prst="borderCallout1">
            <a:avLst>
              <a:gd name="adj1" fmla="val 1329"/>
              <a:gd name="adj2" fmla="val 52022"/>
              <a:gd name="adj3" fmla="val -309594"/>
              <a:gd name="adj4" fmla="val 9236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step up in between #3 &amp; 4 wheels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553200" y="3721100"/>
            <a:ext cx="990600" cy="457200"/>
          </a:xfrm>
          <a:prstGeom prst="borderCallout1">
            <a:avLst>
              <a:gd name="adj1" fmla="val 101465"/>
              <a:gd name="adj2" fmla="val 48146"/>
              <a:gd name="adj3" fmla="val 213503"/>
              <a:gd name="adj4" fmla="val 357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Twin eyelet windshields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09600" y="2654300"/>
            <a:ext cx="1524000" cy="457200"/>
          </a:xfrm>
          <a:prstGeom prst="borderCallout1">
            <a:avLst>
              <a:gd name="adj1" fmla="val 96646"/>
              <a:gd name="adj2" fmla="val 42467"/>
              <a:gd name="adj3" fmla="val 230112"/>
              <a:gd name="adj4" fmla="val 4629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Exhaust rear-end is horizontally straight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71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96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r.a.barrameda.mil\Pictures\UPDATED\type-96 01.jpg"/>
          <p:cNvPicPr>
            <a:picLocks noChangeAspect="1" noChangeArrowheads="1"/>
          </p:cNvPicPr>
          <p:nvPr/>
        </p:nvPicPr>
        <p:blipFill>
          <a:blip r:embed="rId3" cstate="print"/>
          <a:srcRect r="2564" b="2564"/>
          <a:stretch>
            <a:fillRect/>
          </a:stretch>
        </p:blipFill>
        <p:spPr bwMode="auto">
          <a:xfrm>
            <a:off x="228600" y="2044700"/>
            <a:ext cx="86868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81000" y="6692900"/>
            <a:ext cx="1447800" cy="381000"/>
          </a:xfrm>
          <a:prstGeom prst="borderCallout1">
            <a:avLst>
              <a:gd name="adj1" fmla="val 608"/>
              <a:gd name="adj2" fmla="val 49431"/>
              <a:gd name="adj3" fmla="val -173286"/>
              <a:gd name="adj4" fmla="val 5007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343400" y="6921500"/>
            <a:ext cx="1600200" cy="381000"/>
          </a:xfrm>
          <a:prstGeom prst="borderCallout1">
            <a:avLst>
              <a:gd name="adj1" fmla="val 608"/>
              <a:gd name="adj2" fmla="val 49431"/>
              <a:gd name="adj3" fmla="val -139324"/>
              <a:gd name="adj4" fmla="val 4902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with gap between #1, 2 &amp; 3</a:t>
            </a: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419600" y="6388100"/>
            <a:ext cx="152400" cy="4953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Callout 1 7"/>
          <p:cNvSpPr/>
          <p:nvPr/>
        </p:nvSpPr>
        <p:spPr>
          <a:xfrm>
            <a:off x="76200" y="3949700"/>
            <a:ext cx="1828800" cy="533400"/>
          </a:xfrm>
          <a:prstGeom prst="borderCallout1">
            <a:avLst>
              <a:gd name="adj1" fmla="val 100230"/>
              <a:gd name="adj2" fmla="val 49970"/>
              <a:gd name="adj3" fmla="val 278790"/>
              <a:gd name="adj4" fmla="val 8523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Type 96 only has 2 engine exhausts on the R/S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295400" y="4483100"/>
            <a:ext cx="1295400" cy="914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1752600" y="35687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522564"/>
              <a:gd name="adj4" fmla="val 852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side turret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743200" y="27305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76904"/>
              <a:gd name="adj4" fmla="val 1057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of the turret has 6 smoke grenade launchers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267200" y="34163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598036"/>
              <a:gd name="adj4" fmla="val 2442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front glacis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6858000" y="2425700"/>
            <a:ext cx="1600200" cy="762000"/>
          </a:xfrm>
          <a:prstGeom prst="borderCallout1">
            <a:avLst>
              <a:gd name="adj1" fmla="val 105514"/>
              <a:gd name="adj2" fmla="val 45704"/>
              <a:gd name="adj3" fmla="val 243697"/>
              <a:gd name="adj4" fmla="val 2011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743700" y="4978400"/>
            <a:ext cx="1828800" cy="266700"/>
          </a:xfrm>
          <a:prstGeom prst="borderCallout1">
            <a:avLst>
              <a:gd name="adj1" fmla="val 1552"/>
              <a:gd name="adj2" fmla="val 25408"/>
              <a:gd name="adj3" fmla="val -163290"/>
              <a:gd name="adj4" fmla="val 6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MER: 3000m</a:t>
            </a:r>
          </a:p>
        </p:txBody>
      </p:sp>
    </p:spTree>
    <p:extLst>
      <p:ext uri="{BB962C8B-B14F-4D97-AF65-F5344CB8AC3E}">
        <p14:creationId xmlns:p14="http://schemas.microsoft.com/office/powerpoint/2010/main" val="7834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96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44700"/>
            <a:ext cx="8534400" cy="5685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371600" y="32639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21056"/>
              <a:gd name="adj4" fmla="val 12361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124200" y="35687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545206"/>
              <a:gd name="adj4" fmla="val 10367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front glacis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467600" y="25781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59923"/>
              <a:gd name="adj4" fmla="val -7887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of the turret has 6 smoke grenade launchers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248400" y="7073900"/>
            <a:ext cx="1600200" cy="381000"/>
          </a:xfrm>
          <a:prstGeom prst="borderCallout1">
            <a:avLst>
              <a:gd name="adj1" fmla="val 608"/>
              <a:gd name="adj2" fmla="val 49431"/>
              <a:gd name="adj3" fmla="val -209513"/>
              <a:gd name="adj4" fmla="val 2853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with gap between #1, 2 &amp; 3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248400" y="6578600"/>
            <a:ext cx="228600" cy="4953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810000" y="3797300"/>
            <a:ext cx="1752600" cy="1066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7543800" y="35687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322564"/>
              <a:gd name="adj4" fmla="val -208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side turret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772400" y="5930900"/>
            <a:ext cx="1219200" cy="457200"/>
          </a:xfrm>
          <a:prstGeom prst="borderCallout1">
            <a:avLst>
              <a:gd name="adj1" fmla="val 7401"/>
              <a:gd name="adj2" fmla="val 50657"/>
              <a:gd name="adj3" fmla="val -235927"/>
              <a:gd name="adj4" fmla="val -741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 engine exhaust on L/S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362200" y="7150100"/>
            <a:ext cx="1219200" cy="228600"/>
          </a:xfrm>
          <a:prstGeom prst="borderCallout1">
            <a:avLst>
              <a:gd name="adj1" fmla="val 3627"/>
              <a:gd name="adj2" fmla="val 52072"/>
              <a:gd name="adj3" fmla="val -530267"/>
              <a:gd name="adj4" fmla="val 13763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front slope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886200" y="7302500"/>
            <a:ext cx="1219200" cy="457200"/>
          </a:xfrm>
          <a:prstGeom prst="borderCallout1">
            <a:avLst>
              <a:gd name="adj1" fmla="val 3627"/>
              <a:gd name="adj2" fmla="val 52072"/>
              <a:gd name="adj3" fmla="val -424608"/>
              <a:gd name="adj4" fmla="val 1149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sits on the L/S of hull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5334000" y="21971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426336"/>
              <a:gd name="adj4" fmla="val 569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 housing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3733800" y="2349500"/>
            <a:ext cx="1447800" cy="457200"/>
          </a:xfrm>
          <a:prstGeom prst="borderCallout1">
            <a:avLst>
              <a:gd name="adj1" fmla="val 96080"/>
              <a:gd name="adj2" fmla="val 49949"/>
              <a:gd name="adj3" fmla="val 373506"/>
              <a:gd name="adj4" fmla="val 923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commander’s hatch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6629400" y="20447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356525"/>
              <a:gd name="adj4" fmla="val 39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Meteorological data collector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457200" y="5854700"/>
            <a:ext cx="1219200" cy="533400"/>
          </a:xfrm>
          <a:prstGeom prst="borderCallout1">
            <a:avLst>
              <a:gd name="adj1" fmla="val 50797"/>
              <a:gd name="adj2" fmla="val 102308"/>
              <a:gd name="adj3" fmla="val 41430"/>
              <a:gd name="adj4" fmla="val 2423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Utilizes a T-72 design carousel auto-loader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22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31339" y="1965451"/>
            <a:ext cx="4314190" cy="398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Round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Positioner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AutoNum type="arabicPeriod"/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Upper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Feed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Sprocket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AutoNum type="arabicPeriod"/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Feeder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Assembly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Rotor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AutoNum type="arabicPeriod"/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Forward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Feed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AutoNum type="arabicPeriod"/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Lower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Feed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Sprocket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AutoNum type="arabicPeriod"/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Ejection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Chute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2906" y="481075"/>
            <a:ext cx="66224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Forward</a:t>
            </a:r>
            <a:r>
              <a:rPr spc="-90" dirty="0"/>
              <a:t> </a:t>
            </a:r>
            <a:r>
              <a:rPr dirty="0"/>
              <a:t>Feed</a:t>
            </a:r>
            <a:r>
              <a:rPr spc="-80" dirty="0"/>
              <a:t> </a:t>
            </a:r>
            <a:r>
              <a:rPr dirty="0"/>
              <a:t>Section</a:t>
            </a:r>
            <a:r>
              <a:rPr spc="-90" dirty="0"/>
              <a:t> </a:t>
            </a:r>
            <a:r>
              <a:rPr spc="-10" dirty="0"/>
              <a:t>Subcomponents</a:t>
            </a:r>
            <a:r>
              <a:rPr u="none" spc="-10" dirty="0"/>
              <a:t> </a:t>
            </a:r>
            <a:r>
              <a:rPr spc="-10" dirty="0"/>
              <a:t>(Verbatim)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r.a.barrameda.mil\Pictures\type_99_l10.jpg"/>
          <p:cNvPicPr>
            <a:picLocks noChangeAspect="1" noChangeArrowheads="1"/>
          </p:cNvPicPr>
          <p:nvPr/>
        </p:nvPicPr>
        <p:blipFill>
          <a:blip r:embed="rId3" cstate="print"/>
          <a:srcRect b="6467"/>
          <a:stretch>
            <a:fillRect/>
          </a:stretch>
        </p:blipFill>
        <p:spPr bwMode="auto">
          <a:xfrm>
            <a:off x="572314" y="2044700"/>
            <a:ext cx="8038289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5334000" y="21971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496147"/>
              <a:gd name="adj4" fmla="val 364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 housing smaller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200" y="5930900"/>
            <a:ext cx="1219200" cy="533400"/>
          </a:xfrm>
          <a:prstGeom prst="borderCallout1">
            <a:avLst>
              <a:gd name="adj1" fmla="val 50797"/>
              <a:gd name="adj2" fmla="val 102308"/>
              <a:gd name="adj3" fmla="val 81862"/>
              <a:gd name="adj4" fmla="val 1977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Utilizes a T-72 design carousel auto-loader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81000" y="32639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21056"/>
              <a:gd name="adj4" fmla="val 12361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934200" y="2501900"/>
            <a:ext cx="1600200" cy="685800"/>
          </a:xfrm>
          <a:prstGeom prst="borderCallout1">
            <a:avLst>
              <a:gd name="adj1" fmla="val 100986"/>
              <a:gd name="adj2" fmla="val 46782"/>
              <a:gd name="adj3" fmla="val 236905"/>
              <a:gd name="adj4" fmla="val -2301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Active high powered laser counter-measure vs. missiles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124200" y="2425700"/>
            <a:ext cx="1447800" cy="457200"/>
          </a:xfrm>
          <a:prstGeom prst="borderCallout1">
            <a:avLst>
              <a:gd name="adj1" fmla="val 96080"/>
              <a:gd name="adj2" fmla="val 49949"/>
              <a:gd name="adj3" fmla="val 373506"/>
              <a:gd name="adj4" fmla="val 923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optics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772400" y="33401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25961"/>
              <a:gd name="adj4" fmla="val -1036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of the turret has 5 smoke grenade launchers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848600" y="4254500"/>
            <a:ext cx="1219200" cy="228600"/>
          </a:xfrm>
          <a:prstGeom prst="borderCallout1">
            <a:avLst>
              <a:gd name="adj1" fmla="val 105514"/>
              <a:gd name="adj2" fmla="val 45704"/>
              <a:gd name="adj3" fmla="val 322564"/>
              <a:gd name="adj4" fmla="val -208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side turret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819400" y="7302500"/>
            <a:ext cx="1295400" cy="609600"/>
          </a:xfrm>
          <a:prstGeom prst="borderCallout1">
            <a:avLst>
              <a:gd name="adj1" fmla="val 3627"/>
              <a:gd name="adj2" fmla="val 52072"/>
              <a:gd name="adj3" fmla="val -255269"/>
              <a:gd name="adj4" fmla="val 11187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sits center of the hull with 1 periscope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6172200" y="7531100"/>
            <a:ext cx="1524000" cy="381000"/>
          </a:xfrm>
          <a:prstGeom prst="borderCallout1">
            <a:avLst>
              <a:gd name="adj1" fmla="val 608"/>
              <a:gd name="adj2" fmla="val 24094"/>
              <a:gd name="adj3" fmla="val -132533"/>
              <a:gd name="adj4" fmla="val 110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with  #1 &amp; 2 closely paired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8077200" y="4711700"/>
            <a:ext cx="990600" cy="609600"/>
          </a:xfrm>
          <a:prstGeom prst="borderCallout1">
            <a:avLst>
              <a:gd name="adj1" fmla="val 101740"/>
              <a:gd name="adj2" fmla="val 48534"/>
              <a:gd name="adj3" fmla="val 169734"/>
              <a:gd name="adj4" fmla="val -293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has 1 engine exhausts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2133600" y="3492500"/>
            <a:ext cx="1295400" cy="1066800"/>
          </a:xfrm>
          <a:prstGeom prst="borderCallout1">
            <a:avLst>
              <a:gd name="adj1" fmla="val 98371"/>
              <a:gd name="adj2" fmla="val 99478"/>
              <a:gd name="adj3" fmla="val 148171"/>
              <a:gd name="adj4" fmla="val 1802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design of ERA  on L/S of front glacis. Designed this way for driver exit clearance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1524000" y="7073900"/>
            <a:ext cx="1219200" cy="228600"/>
          </a:xfrm>
          <a:prstGeom prst="borderCallout1">
            <a:avLst>
              <a:gd name="adj1" fmla="val 3627"/>
              <a:gd name="adj2" fmla="val 52072"/>
              <a:gd name="adj3" fmla="val -417060"/>
              <a:gd name="adj4" fmla="val 16806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front slope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76200" y="5207000"/>
            <a:ext cx="1905000" cy="533400"/>
          </a:xfrm>
          <a:prstGeom prst="borderCallout1">
            <a:avLst>
              <a:gd name="adj1" fmla="val 1552"/>
              <a:gd name="adj2" fmla="val 77789"/>
              <a:gd name="adj3" fmla="val -24515"/>
              <a:gd name="adj4" fmla="val 687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MER: 3000m</a:t>
            </a:r>
          </a:p>
          <a:p>
            <a:pPr algn="ctr"/>
            <a:r>
              <a:rPr lang="en-US" sz="1200" dirty="0"/>
              <a:t>AT-11b Sniper MER: 5000m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87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r.a.barrameda.mil\Pictures\type_99_l9.jpg"/>
          <p:cNvPicPr>
            <a:picLocks noChangeAspect="1" noChangeArrowheads="1"/>
          </p:cNvPicPr>
          <p:nvPr/>
        </p:nvPicPr>
        <p:blipFill>
          <a:blip r:embed="rId3" cstate="print"/>
          <a:srcRect b="4878"/>
          <a:stretch>
            <a:fillRect/>
          </a:stretch>
        </p:blipFill>
        <p:spPr bwMode="auto">
          <a:xfrm>
            <a:off x="228600" y="2197100"/>
            <a:ext cx="875323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343400" y="2120900"/>
            <a:ext cx="1219200" cy="457200"/>
          </a:xfrm>
          <a:prstGeom prst="borderCallout1">
            <a:avLst>
              <a:gd name="adj1" fmla="val 96080"/>
              <a:gd name="adj2" fmla="val 49949"/>
              <a:gd name="adj3" fmla="val 392373"/>
              <a:gd name="adj4" fmla="val 343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 housing smaller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867400" y="7226300"/>
            <a:ext cx="1219200" cy="533400"/>
          </a:xfrm>
          <a:prstGeom prst="borderCallout1">
            <a:avLst>
              <a:gd name="adj1" fmla="val -2572"/>
              <a:gd name="adj2" fmla="val 29431"/>
              <a:gd name="adj3" fmla="val -139701"/>
              <a:gd name="adj4" fmla="val -1731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Utilizes a T-72 design carousel auto-loader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791200" y="2578100"/>
            <a:ext cx="1600200" cy="762000"/>
          </a:xfrm>
          <a:prstGeom prst="borderCallout1">
            <a:avLst>
              <a:gd name="adj1" fmla="val 100986"/>
              <a:gd name="adj2" fmla="val 46782"/>
              <a:gd name="adj3" fmla="val 202943"/>
              <a:gd name="adj4" fmla="val -1600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125mm gun with a bore evacuator 1/3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600200" y="1968500"/>
            <a:ext cx="1447800" cy="457200"/>
          </a:xfrm>
          <a:prstGeom prst="borderCallout1">
            <a:avLst>
              <a:gd name="adj1" fmla="val 96080"/>
              <a:gd name="adj2" fmla="val 49949"/>
              <a:gd name="adj3" fmla="val 364072"/>
              <a:gd name="adj4" fmla="val 1048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optics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28600" y="2730500"/>
            <a:ext cx="1219200" cy="762000"/>
          </a:xfrm>
          <a:prstGeom prst="borderCallout1">
            <a:avLst>
              <a:gd name="adj1" fmla="val 98722"/>
              <a:gd name="adj2" fmla="val 42166"/>
              <a:gd name="adj3" fmla="val 216905"/>
              <a:gd name="adj4" fmla="val 1581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of the turret has 5 smoke grenade launchers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00" y="7150100"/>
            <a:ext cx="1295400" cy="609600"/>
          </a:xfrm>
          <a:prstGeom prst="borderCallout1">
            <a:avLst>
              <a:gd name="adj1" fmla="val 3627"/>
              <a:gd name="adj2" fmla="val 52072"/>
              <a:gd name="adj3" fmla="val -328854"/>
              <a:gd name="adj4" fmla="val -1897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sits center of the hull with 1 periscope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676400" y="7531100"/>
            <a:ext cx="1524000" cy="381000"/>
          </a:xfrm>
          <a:prstGeom prst="borderCallout1">
            <a:avLst>
              <a:gd name="adj1" fmla="val 5136"/>
              <a:gd name="adj2" fmla="val 58622"/>
              <a:gd name="adj3" fmla="val -175552"/>
              <a:gd name="adj4" fmla="val 789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with  #1 &amp; 2 closely paired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6200" y="3721100"/>
            <a:ext cx="990600" cy="609600"/>
          </a:xfrm>
          <a:prstGeom prst="borderCallout1">
            <a:avLst>
              <a:gd name="adj1" fmla="val 101740"/>
              <a:gd name="adj2" fmla="val 48534"/>
              <a:gd name="adj3" fmla="val 220678"/>
              <a:gd name="adj4" fmla="val 1108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has 1 engine exhausts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4419600" y="7531100"/>
            <a:ext cx="1219200" cy="228600"/>
          </a:xfrm>
          <a:prstGeom prst="borderCallout1">
            <a:avLst>
              <a:gd name="adj1" fmla="val 3627"/>
              <a:gd name="adj2" fmla="val 52072"/>
              <a:gd name="adj3" fmla="val -756683"/>
              <a:gd name="adj4" fmla="val 9235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ERA front slope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1447800" y="5549900"/>
            <a:ext cx="1371600" cy="228600"/>
          </a:xfrm>
          <a:prstGeom prst="borderCallout1">
            <a:avLst>
              <a:gd name="adj1" fmla="val 3627"/>
              <a:gd name="adj2" fmla="val 52072"/>
              <a:gd name="adj3" fmla="val -379325"/>
              <a:gd name="adj4" fmla="val 17238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7.62mm Coax MG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0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97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r.a.barrameda.mil\Pictures\ZBD8 121526057_21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514" y="2120900"/>
            <a:ext cx="8056086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1371600" y="5245100"/>
            <a:ext cx="1295400" cy="228600"/>
          </a:xfrm>
          <a:prstGeom prst="borderCallout1">
            <a:avLst>
              <a:gd name="adj1" fmla="val 103250"/>
              <a:gd name="adj2" fmla="val 99737"/>
              <a:gd name="adj3" fmla="val 156526"/>
              <a:gd name="adj4" fmla="val 12923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24000" y="6464300"/>
            <a:ext cx="76200" cy="685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7848600" y="6769100"/>
            <a:ext cx="1066800" cy="381000"/>
          </a:xfrm>
          <a:prstGeom prst="borderCallout1">
            <a:avLst>
              <a:gd name="adj1" fmla="val 4417"/>
              <a:gd name="adj2" fmla="val 3404"/>
              <a:gd name="adj3" fmla="val -71644"/>
              <a:gd name="adj4" fmla="val -995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 folds down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838200" y="7150100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85553"/>
              <a:gd name="adj4" fmla="val 8227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that has a gap between #4, 5, and 6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52400" y="3111500"/>
            <a:ext cx="1905000" cy="457200"/>
          </a:xfrm>
          <a:prstGeom prst="borderCallout1">
            <a:avLst>
              <a:gd name="adj1" fmla="val 310825"/>
              <a:gd name="adj2" fmla="val 130752"/>
              <a:gd name="adj3" fmla="val 100227"/>
              <a:gd name="adj4" fmla="val 485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Two man flat wide turret shape of a fry pan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6553200" y="4635500"/>
            <a:ext cx="1447800" cy="381000"/>
          </a:xfrm>
          <a:prstGeom prst="borderCallout1">
            <a:avLst>
              <a:gd name="adj1" fmla="val 47402"/>
              <a:gd name="adj2" fmla="val 1180"/>
              <a:gd name="adj3" fmla="val 22941"/>
              <a:gd name="adj4" fmla="val -5242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center L/S of hull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057400" y="2882900"/>
            <a:ext cx="1447800" cy="228600"/>
          </a:xfrm>
          <a:prstGeom prst="borderCallout1">
            <a:avLst>
              <a:gd name="adj1" fmla="val 103250"/>
              <a:gd name="adj2" fmla="val 58450"/>
              <a:gd name="adj3" fmla="val 182941"/>
              <a:gd name="adj4" fmla="val 599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3810000" y="2959100"/>
            <a:ext cx="1295400" cy="228600"/>
          </a:xfrm>
          <a:prstGeom prst="borderCallout1">
            <a:avLst>
              <a:gd name="adj1" fmla="val 103250"/>
              <a:gd name="adj2" fmla="val 37806"/>
              <a:gd name="adj3" fmla="val 375394"/>
              <a:gd name="adj4" fmla="val 273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4953000" y="7454900"/>
            <a:ext cx="1524000" cy="457200"/>
          </a:xfrm>
          <a:prstGeom prst="borderCallout1">
            <a:avLst>
              <a:gd name="adj1" fmla="val 50522"/>
              <a:gd name="adj2" fmla="val -345"/>
              <a:gd name="adj3" fmla="val -41214"/>
              <a:gd name="adj4" fmla="val -3659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5410200" y="3326064"/>
            <a:ext cx="1905000" cy="547436"/>
          </a:xfrm>
          <a:prstGeom prst="borderCallout1">
            <a:avLst>
              <a:gd name="adj1" fmla="val 99511"/>
              <a:gd name="adj2" fmla="val 43027"/>
              <a:gd name="adj3" fmla="val 177124"/>
              <a:gd name="adj4" fmla="val -64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2000m</a:t>
            </a:r>
          </a:p>
          <a:p>
            <a:pPr algn="ctr"/>
            <a:r>
              <a:rPr lang="en-US" sz="1200" dirty="0"/>
              <a:t>100mm HE &amp; AT-10 Stabber MER: 4000m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447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TYPE 97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r.a.barrameda.mil\Pictures\type_97_ifv_l3.jpg"/>
          <p:cNvPicPr>
            <a:picLocks noChangeAspect="1" noChangeArrowheads="1"/>
          </p:cNvPicPr>
          <p:nvPr/>
        </p:nvPicPr>
        <p:blipFill>
          <a:blip r:embed="rId3" cstate="print"/>
          <a:srcRect b="12222"/>
          <a:stretch>
            <a:fillRect/>
          </a:stretch>
        </p:blipFill>
        <p:spPr bwMode="auto">
          <a:xfrm>
            <a:off x="76202" y="2044700"/>
            <a:ext cx="4607397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r.a.barrameda.mil\Pictures\type_97_ifv_l5.jpg"/>
          <p:cNvPicPr>
            <a:picLocks noChangeAspect="1" noChangeArrowheads="1"/>
          </p:cNvPicPr>
          <p:nvPr/>
        </p:nvPicPr>
        <p:blipFill>
          <a:blip r:embed="rId4" cstate="print"/>
          <a:srcRect b="5556"/>
          <a:stretch>
            <a:fillRect/>
          </a:stretch>
        </p:blipFill>
        <p:spPr bwMode="auto">
          <a:xfrm>
            <a:off x="4419600" y="5175006"/>
            <a:ext cx="4648200" cy="275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Line Callout 1 7"/>
          <p:cNvSpPr/>
          <p:nvPr/>
        </p:nvSpPr>
        <p:spPr>
          <a:xfrm>
            <a:off x="4724400" y="4025900"/>
            <a:ext cx="1524000" cy="457200"/>
          </a:xfrm>
          <a:prstGeom prst="borderCallout1">
            <a:avLst>
              <a:gd name="adj1" fmla="val 50522"/>
              <a:gd name="adj2" fmla="val 221"/>
              <a:gd name="adj3" fmla="val 9729"/>
              <a:gd name="adj4" fmla="val -4282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09600" y="5549900"/>
            <a:ext cx="1524000" cy="457200"/>
          </a:xfrm>
          <a:prstGeom prst="borderCallout1">
            <a:avLst>
              <a:gd name="adj1" fmla="val -2308"/>
              <a:gd name="adj2" fmla="val 49466"/>
              <a:gd name="adj3" fmla="val -322346"/>
              <a:gd name="adj4" fmla="val -26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Hydro propulsion system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9" idx="3"/>
          </p:cNvCxnSpPr>
          <p:nvPr/>
        </p:nvCxnSpPr>
        <p:spPr>
          <a:xfrm flipV="1">
            <a:off x="1371600" y="4178300"/>
            <a:ext cx="304800" cy="1371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Callout 1 11"/>
          <p:cNvSpPr/>
          <p:nvPr/>
        </p:nvSpPr>
        <p:spPr>
          <a:xfrm>
            <a:off x="228600" y="2425700"/>
            <a:ext cx="1524000" cy="228600"/>
          </a:xfrm>
          <a:prstGeom prst="borderCallout1">
            <a:avLst>
              <a:gd name="adj1" fmla="val 495806"/>
              <a:gd name="adj2" fmla="val 59655"/>
              <a:gd name="adj3" fmla="val 100296"/>
              <a:gd name="adj4" fmla="val 5227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exit door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24200" y="4635500"/>
            <a:ext cx="228600" cy="685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Callout 1 16"/>
          <p:cNvSpPr/>
          <p:nvPr/>
        </p:nvSpPr>
        <p:spPr>
          <a:xfrm>
            <a:off x="2590800" y="5321300"/>
            <a:ext cx="1524000" cy="609600"/>
          </a:xfrm>
          <a:prstGeom prst="borderCallout1">
            <a:avLst>
              <a:gd name="adj1" fmla="val -2308"/>
              <a:gd name="adj2" fmla="val 49466"/>
              <a:gd name="adj3" fmla="val -102534"/>
              <a:gd name="adj4" fmla="val 126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road wheels that has a gap between #4, 5, and 6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7848600" y="6083300"/>
            <a:ext cx="1066800" cy="228600"/>
          </a:xfrm>
          <a:prstGeom prst="borderCallout1">
            <a:avLst>
              <a:gd name="adj1" fmla="val 99511"/>
              <a:gd name="adj2" fmla="val 51113"/>
              <a:gd name="adj3" fmla="val 455148"/>
              <a:gd name="adj4" fmla="val 217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 Up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4572000" y="3111500"/>
            <a:ext cx="1295400" cy="228600"/>
          </a:xfrm>
          <a:prstGeom prst="borderCallout1">
            <a:avLst>
              <a:gd name="adj1" fmla="val 152306"/>
              <a:gd name="adj2" fmla="val -70074"/>
              <a:gd name="adj3" fmla="val 58413"/>
              <a:gd name="adj4" fmla="val 71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68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ZBL 09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r.a.barrameda.mil\Pictures\zbl_09.jpg"/>
          <p:cNvPicPr>
            <a:picLocks noChangeAspect="1" noChangeArrowheads="1"/>
          </p:cNvPicPr>
          <p:nvPr/>
        </p:nvPicPr>
        <p:blipFill>
          <a:blip r:embed="rId3" cstate="print"/>
          <a:srcRect l="4167" t="9896" r="4167" b="6979"/>
          <a:stretch>
            <a:fillRect/>
          </a:stretch>
        </p:blipFill>
        <p:spPr bwMode="auto">
          <a:xfrm>
            <a:off x="228600" y="2120900"/>
            <a:ext cx="8717096" cy="527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410200" y="2273300"/>
            <a:ext cx="1447800" cy="2286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2000m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696200" y="2349500"/>
            <a:ext cx="1295400" cy="4572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Red Arrow-8 MER: 4000m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200" y="3721100"/>
            <a:ext cx="1066800" cy="381000"/>
          </a:xfrm>
          <a:prstGeom prst="borderCallout1">
            <a:avLst>
              <a:gd name="adj1" fmla="val 101776"/>
              <a:gd name="adj2" fmla="val 85075"/>
              <a:gd name="adj3" fmla="val 157035"/>
              <a:gd name="adj4" fmla="val 15351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 folds on top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514600" y="2654300"/>
            <a:ext cx="1066800" cy="381000"/>
          </a:xfrm>
          <a:prstGeom prst="borderCallout1">
            <a:avLst>
              <a:gd name="adj1" fmla="val 101776"/>
              <a:gd name="adj2" fmla="val 85075"/>
              <a:gd name="adj3" fmla="val 157035"/>
              <a:gd name="adj4" fmla="val 15351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Side view mirrors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495800" y="4330700"/>
            <a:ext cx="1524000" cy="457200"/>
          </a:xfrm>
          <a:prstGeom prst="borderCallout1">
            <a:avLst>
              <a:gd name="adj1" fmla="val 96749"/>
              <a:gd name="adj2" fmla="val 50598"/>
              <a:gd name="adj3" fmla="val 151711"/>
              <a:gd name="adj4" fmla="val 568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Each wheel has an individual wheel well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543800" y="6616700"/>
            <a:ext cx="1524000" cy="609600"/>
          </a:xfrm>
          <a:prstGeom prst="borderCallout1">
            <a:avLst>
              <a:gd name="adj1" fmla="val -893"/>
              <a:gd name="adj2" fmla="val 221"/>
              <a:gd name="adj3" fmla="val -214326"/>
              <a:gd name="adj4" fmla="val -332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Distinct hull gap separating the #2 &amp; 3 wheels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838200" y="3073400"/>
            <a:ext cx="1524000" cy="457200"/>
          </a:xfrm>
          <a:prstGeom prst="borderCallout1">
            <a:avLst>
              <a:gd name="adj1" fmla="val 103680"/>
              <a:gd name="adj2" fmla="val 99188"/>
              <a:gd name="adj3" fmla="val 218981"/>
              <a:gd name="adj4" fmla="val 1315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Speed boat type front hull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514600" y="6464300"/>
            <a:ext cx="1066800" cy="228600"/>
          </a:xfrm>
          <a:prstGeom prst="borderCallout1">
            <a:avLst>
              <a:gd name="adj1" fmla="val -2375"/>
              <a:gd name="adj2" fmla="val 49496"/>
              <a:gd name="adj3" fmla="val -732776"/>
              <a:gd name="adj4" fmla="val -578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Headlights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8200" y="4711700"/>
            <a:ext cx="2209800" cy="1752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4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ZBL 09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r.a.barrameda.mil\Pictures\ZBD-09_wheeled_armoured_infantry_fighting_combat_vehicle_with_30mm_gun_two_man_turret_China_Chinese_army_rear_back_side_view_001.jpg"/>
          <p:cNvPicPr>
            <a:picLocks noChangeAspect="1" noChangeArrowheads="1"/>
          </p:cNvPicPr>
          <p:nvPr/>
        </p:nvPicPr>
        <p:blipFill>
          <a:blip r:embed="rId3" cstate="print"/>
          <a:srcRect t="14885"/>
          <a:stretch>
            <a:fillRect/>
          </a:stretch>
        </p:blipFill>
        <p:spPr bwMode="auto">
          <a:xfrm>
            <a:off x="381000" y="2425703"/>
            <a:ext cx="8305800" cy="4792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391400" y="2806700"/>
            <a:ext cx="1066800" cy="381000"/>
          </a:xfrm>
          <a:prstGeom prst="borderCallout1">
            <a:avLst>
              <a:gd name="adj1" fmla="val 101776"/>
              <a:gd name="adj2" fmla="val 85075"/>
              <a:gd name="adj3" fmla="val 236280"/>
              <a:gd name="adj4" fmla="val 7345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Side view mirrors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219200" y="7378700"/>
            <a:ext cx="1676400" cy="457200"/>
          </a:xfrm>
          <a:prstGeom prst="borderCallout1">
            <a:avLst>
              <a:gd name="adj1" fmla="val -2308"/>
              <a:gd name="adj2" fmla="val 49466"/>
              <a:gd name="adj3" fmla="val -322346"/>
              <a:gd name="adj4" fmla="val -26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Propellers for amphibious operations</a:t>
            </a:r>
            <a:endParaRPr lang="en-US" sz="1200" dirty="0"/>
          </a:p>
        </p:txBody>
      </p:sp>
      <p:cxnSp>
        <p:nvCxnSpPr>
          <p:cNvPr id="7" name="Straight Connector 6"/>
          <p:cNvCxnSpPr>
            <a:stCxn id="6" idx="3"/>
          </p:cNvCxnSpPr>
          <p:nvPr/>
        </p:nvCxnSpPr>
        <p:spPr>
          <a:xfrm flipV="1">
            <a:off x="2057400" y="6388100"/>
            <a:ext cx="12192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228600" y="4025900"/>
            <a:ext cx="1219200" cy="228600"/>
          </a:xfrm>
          <a:prstGeom prst="borderCallout1">
            <a:avLst>
              <a:gd name="adj1" fmla="val 684485"/>
              <a:gd name="adj2" fmla="val 150221"/>
              <a:gd name="adj3" fmla="val 100296"/>
              <a:gd name="adj4" fmla="val 5227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Troop exit door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162800" y="6464300"/>
            <a:ext cx="1295400" cy="457200"/>
          </a:xfrm>
          <a:prstGeom prst="borderCallout1">
            <a:avLst>
              <a:gd name="adj1" fmla="val -2376"/>
              <a:gd name="adj2" fmla="val 9065"/>
              <a:gd name="adj3" fmla="val -491252"/>
              <a:gd name="adj4" fmla="val -18307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Red Arrow-8 ATGM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638800" y="2349500"/>
            <a:ext cx="1447800" cy="2286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auto-cannon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5943600" y="3263900"/>
            <a:ext cx="1447800" cy="228600"/>
          </a:xfrm>
          <a:prstGeom prst="borderCallout1">
            <a:avLst>
              <a:gd name="adj1" fmla="val 99511"/>
              <a:gd name="adj2" fmla="val 43027"/>
              <a:gd name="adj3" fmla="val 254031"/>
              <a:gd name="adj4" fmla="val -132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162800" y="4711700"/>
            <a:ext cx="1295400" cy="228600"/>
          </a:xfrm>
          <a:prstGeom prst="borderCallout1">
            <a:avLst>
              <a:gd name="adj1" fmla="val -13731"/>
              <a:gd name="adj2" fmla="val -75401"/>
              <a:gd name="adj3" fmla="val 58413"/>
              <a:gd name="adj4" fmla="val 71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21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CHALLENGER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r.a.barrameda.mil\Pictures\challenger_2_l5.jpg"/>
          <p:cNvPicPr>
            <a:picLocks noChangeAspect="1" noChangeArrowheads="1"/>
          </p:cNvPicPr>
          <p:nvPr/>
        </p:nvPicPr>
        <p:blipFill>
          <a:blip r:embed="rId3" cstate="print"/>
          <a:srcRect b="5663"/>
          <a:stretch>
            <a:fillRect/>
          </a:stretch>
        </p:blipFill>
        <p:spPr bwMode="auto">
          <a:xfrm>
            <a:off x="381002" y="2120900"/>
            <a:ext cx="8408277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629400" y="3187700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308221"/>
              <a:gd name="adj4" fmla="val 2140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MER: 4000m </a:t>
            </a:r>
          </a:p>
          <a:p>
            <a:pPr algn="ctr"/>
            <a:r>
              <a:rPr lang="en-US" sz="1200" dirty="0"/>
              <a:t>with bore evacuator 1/3 from the end of the muzzle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1219200" y="26543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03106"/>
              <a:gd name="adj4" fmla="val 1628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angle front armor turret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048000" y="2730500"/>
            <a:ext cx="1219200" cy="381000"/>
          </a:xfrm>
          <a:prstGeom prst="borderCallout1">
            <a:avLst>
              <a:gd name="adj1" fmla="val 101329"/>
              <a:gd name="adj2" fmla="val 48754"/>
              <a:gd name="adj3" fmla="val 246347"/>
              <a:gd name="adj4" fmla="val 410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viewer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905000" y="6540500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79270"/>
              <a:gd name="adj4" fmla="val -23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#5 &amp; 6 road with 6 sets of road wheels on both sides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" y="66167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1667"/>
              <a:gd name="adj4" fmla="val 646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200" y="41783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168333"/>
              <a:gd name="adj4" fmla="val 10410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on both sides of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28600" y="3187700"/>
            <a:ext cx="1676400" cy="533400"/>
          </a:xfrm>
          <a:prstGeom prst="borderCallout1">
            <a:avLst>
              <a:gd name="adj1" fmla="val 96139"/>
              <a:gd name="adj2" fmla="val 48089"/>
              <a:gd name="adj3" fmla="val 246012"/>
              <a:gd name="adj4" fmla="val 1320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Stowage boxes wrap around back of turret. Vertical side armor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876800" y="3263900"/>
            <a:ext cx="1524000" cy="381000"/>
          </a:xfrm>
          <a:prstGeom prst="borderCallout1">
            <a:avLst>
              <a:gd name="adj1" fmla="val 101329"/>
              <a:gd name="adj2" fmla="val 48754"/>
              <a:gd name="adj3" fmla="val 246347"/>
              <a:gd name="adj4" fmla="val 410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thermal optics on gun mantle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934200" y="6540500"/>
            <a:ext cx="1828800" cy="457200"/>
          </a:xfrm>
          <a:prstGeom prst="borderCallout1">
            <a:avLst>
              <a:gd name="adj1" fmla="val 1005"/>
              <a:gd name="adj2" fmla="val 47821"/>
              <a:gd name="adj3" fmla="val -318258"/>
              <a:gd name="adj4" fmla="val -8465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sits center of the hull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63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CHALLENGER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20900"/>
            <a:ext cx="823987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086600" y="33401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249583"/>
              <a:gd name="adj4" fmla="val -64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on both sides of hull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038600" y="24257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36440"/>
              <a:gd name="adj4" fmla="val 107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angle front armor turret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895600" y="3263900"/>
            <a:ext cx="1524000" cy="381000"/>
          </a:xfrm>
          <a:prstGeom prst="borderCallout1">
            <a:avLst>
              <a:gd name="adj1" fmla="val 101329"/>
              <a:gd name="adj2" fmla="val 48754"/>
              <a:gd name="adj3" fmla="val 251347"/>
              <a:gd name="adj4" fmla="val 623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thermal optics on gun mantle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486400" y="6388100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161413"/>
              <a:gd name="adj4" fmla="val 663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#5 &amp; 6 road with 6 sets of road wheels on both sides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543800" y="56261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06667"/>
              <a:gd name="adj4" fmla="val 542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943600" y="2425700"/>
            <a:ext cx="1676400" cy="533400"/>
          </a:xfrm>
          <a:prstGeom prst="borderCallout1">
            <a:avLst>
              <a:gd name="adj1" fmla="val 96139"/>
              <a:gd name="adj2" fmla="val 48089"/>
              <a:gd name="adj3" fmla="val 354941"/>
              <a:gd name="adj4" fmla="val -710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Stowage boxes wrap around back of turret. Vertical side armor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381000" y="30353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312388"/>
              <a:gd name="adj4" fmla="val 6752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gun with bore evacuator 1/3 from the end of the muzzle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88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WARRIOR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5123" name="Picture 3" descr="C:\Users\r.a.barrameda.mil\Pictures\MCV-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68503"/>
            <a:ext cx="8382000" cy="5592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143000" y="2882900"/>
            <a:ext cx="1524000" cy="228600"/>
          </a:xfrm>
          <a:prstGeom prst="borderCallout1">
            <a:avLst>
              <a:gd name="adj1" fmla="val 95294"/>
              <a:gd name="adj2" fmla="val 81933"/>
              <a:gd name="adj3" fmla="val 388991"/>
              <a:gd name="adj4" fmla="val 1350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MER: 1500m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09600" y="3568700"/>
            <a:ext cx="1447800" cy="457200"/>
          </a:xfrm>
          <a:prstGeom prst="borderCallout1">
            <a:avLst>
              <a:gd name="adj1" fmla="val 102389"/>
              <a:gd name="adj2" fmla="val 29011"/>
              <a:gd name="adj3" fmla="val 253750"/>
              <a:gd name="adj4" fmla="val 909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sloped front end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133600" y="2578100"/>
            <a:ext cx="1524000" cy="228600"/>
          </a:xfrm>
          <a:prstGeom prst="borderCallout1">
            <a:avLst>
              <a:gd name="adj1" fmla="val 91127"/>
              <a:gd name="adj2" fmla="val 96308"/>
              <a:gd name="adj3" fmla="val 768158"/>
              <a:gd name="adj4" fmla="val 1550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495800" y="2273300"/>
            <a:ext cx="1524000" cy="228600"/>
          </a:xfrm>
          <a:prstGeom prst="borderCallout1">
            <a:avLst>
              <a:gd name="adj1" fmla="val 95294"/>
              <a:gd name="adj2" fmla="val 73808"/>
              <a:gd name="adj3" fmla="val 505658"/>
              <a:gd name="adj4" fmla="val 837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&amp; Gunner optics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943600" y="71501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#3 &amp; 4 road wheels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962400" y="71501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200417"/>
              <a:gd name="adj4" fmla="val 422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24400" y="2501900"/>
            <a:ext cx="2286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7391400" y="3187700"/>
            <a:ext cx="1524000" cy="228600"/>
          </a:xfrm>
          <a:prstGeom prst="borderCallout1">
            <a:avLst>
              <a:gd name="adj1" fmla="val 91127"/>
              <a:gd name="adj2" fmla="val 16933"/>
              <a:gd name="adj3" fmla="val 772325"/>
              <a:gd name="adj4" fmla="val -299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Crew escape hatch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00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WARRIOR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40" y="2044700"/>
            <a:ext cx="846876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467600" y="66167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75417"/>
              <a:gd name="adj4" fmla="val 937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638800" y="28829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838939"/>
              <a:gd name="adj4" fmla="val 1732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R/S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038600" y="68453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#3 &amp; 4 road wheels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09600" y="6692900"/>
            <a:ext cx="1600200" cy="457200"/>
          </a:xfrm>
          <a:prstGeom prst="borderCallout1">
            <a:avLst>
              <a:gd name="adj1" fmla="val 4472"/>
              <a:gd name="adj2" fmla="val 57923"/>
              <a:gd name="adj3" fmla="val -340000"/>
              <a:gd name="adj4" fmla="val 1429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Combat Identification Panel (CIP)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391400" y="3949700"/>
            <a:ext cx="1447800" cy="381000"/>
          </a:xfrm>
          <a:prstGeom prst="borderCallout1">
            <a:avLst>
              <a:gd name="adj1" fmla="val 102389"/>
              <a:gd name="adj2" fmla="val 29011"/>
              <a:gd name="adj3" fmla="val 216250"/>
              <a:gd name="adj4" fmla="val -208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sloped front end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04800" y="3568700"/>
            <a:ext cx="1447800" cy="381000"/>
          </a:xfrm>
          <a:prstGeom prst="borderCallout1">
            <a:avLst>
              <a:gd name="adj1" fmla="val 99889"/>
              <a:gd name="adj2" fmla="val 56643"/>
              <a:gd name="adj3" fmla="val 291250"/>
              <a:gd name="adj4" fmla="val 738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stowage boxes are square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8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1919732"/>
            <a:ext cx="3538854" cy="3683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6100" indent="-5334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Barrel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support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25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Recoil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mechanism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25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Breech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25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Sear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AutoNum type="arabicPeriod"/>
            </a:pPr>
            <a:endParaRPr sz="25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buAutoNum type="arabicPeriod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Sear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catch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AutoNum type="arabicPeriod"/>
            </a:pPr>
            <a:endParaRPr sz="25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buAutoNum type="arabicPeriod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Sear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retractor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6940" y="1737416"/>
            <a:ext cx="3450590" cy="3805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0" marR="762635" indent="-463550">
              <a:lnSpc>
                <a:spcPct val="130000"/>
              </a:lnSpc>
              <a:spcBef>
                <a:spcPts val="100"/>
              </a:spcBef>
              <a:buAutoNum type="arabicPeriod" startAt="7"/>
              <a:tabLst>
                <a:tab pos="502920" algn="l"/>
                <a:tab pos="503555" algn="l"/>
              </a:tabLst>
            </a:pPr>
            <a:r>
              <a:rPr sz="2000" b="1" dirty="0">
                <a:latin typeface="Arial"/>
                <a:cs typeface="Arial"/>
              </a:rPr>
              <a:t>Mechanical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safety </a:t>
            </a:r>
            <a:r>
              <a:rPr sz="2000" b="1" dirty="0">
                <a:latin typeface="Arial"/>
                <a:cs typeface="Arial"/>
              </a:rPr>
              <a:t>interlock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  <a:p>
            <a:pPr marL="546100" marR="382905" indent="-533400">
              <a:lnSpc>
                <a:spcPct val="130000"/>
              </a:lnSpc>
              <a:spcBef>
                <a:spcPts val="1200"/>
              </a:spcBef>
              <a:buAutoNum type="arabicPeriod" startAt="7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1.0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HP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24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VDC </a:t>
            </a:r>
            <a:r>
              <a:rPr sz="2000" b="1" spc="-20" dirty="0">
                <a:latin typeface="Arial"/>
                <a:cs typeface="Arial"/>
              </a:rPr>
              <a:t>Motor </a:t>
            </a:r>
            <a:r>
              <a:rPr sz="2000" b="1" spc="-10" dirty="0">
                <a:latin typeface="Arial"/>
                <a:cs typeface="Arial"/>
              </a:rPr>
              <a:t>assembly</a:t>
            </a:r>
            <a:endParaRPr sz="20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1920"/>
              </a:spcBef>
              <a:buAutoNum type="arabicPeriod" startAt="7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Handle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Pin</a:t>
            </a:r>
            <a:endParaRPr sz="2000"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1920"/>
              </a:spcBef>
              <a:buAutoNum type="arabicPeriod" startAt="7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Electrical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Sear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Solenoid</a:t>
            </a:r>
            <a:endParaRPr sz="2000">
              <a:latin typeface="Arial"/>
              <a:cs typeface="Arial"/>
            </a:endParaRPr>
          </a:p>
          <a:p>
            <a:pPr marL="546100" marR="848994" indent="-533400">
              <a:lnSpc>
                <a:spcPct val="130000"/>
              </a:lnSpc>
              <a:spcBef>
                <a:spcPts val="1200"/>
              </a:spcBef>
              <a:buAutoNum type="arabicPeriod" startAt="7"/>
              <a:tabLst>
                <a:tab pos="545465" algn="l"/>
                <a:tab pos="546100" algn="l"/>
              </a:tabLst>
            </a:pPr>
            <a:r>
              <a:rPr sz="2000" b="1" dirty="0">
                <a:latin typeface="Arial"/>
                <a:cs typeface="Arial"/>
              </a:rPr>
              <a:t>Riveted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Receiver assembly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Receiver</a:t>
            </a:r>
            <a:r>
              <a:rPr spc="-105" dirty="0"/>
              <a:t> </a:t>
            </a:r>
            <a:r>
              <a:rPr dirty="0"/>
              <a:t>Assembly</a:t>
            </a:r>
            <a:r>
              <a:rPr spc="-105" dirty="0"/>
              <a:t> </a:t>
            </a:r>
            <a:r>
              <a:rPr spc="-10" dirty="0"/>
              <a:t>Subassemblies</a:t>
            </a:r>
            <a:r>
              <a:rPr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LEOPARD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0243" name="Picture 3" descr="C:\Users\r.a.barrameda.mil\Pictures\Leopard_2_A5_der_Bundeswe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99018"/>
            <a:ext cx="8229600" cy="5508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267200" y="25781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34356"/>
              <a:gd name="adj4" fmla="val -349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Leo 2A5 wedge shaped front armor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114800" y="6464300"/>
            <a:ext cx="1828800" cy="457200"/>
          </a:xfrm>
          <a:prstGeom prst="borderCallout1">
            <a:avLst>
              <a:gd name="adj1" fmla="val 4965"/>
              <a:gd name="adj2" fmla="val 62672"/>
              <a:gd name="adj3" fmla="val -82841"/>
              <a:gd name="adj4" fmla="val 669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 sets of road wheels evenly spaced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162800" y="66167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3750"/>
              <a:gd name="adj4" fmla="val 396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52400" y="3111500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299666"/>
              <a:gd name="adj4" fmla="val 927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MER: 4000m</a:t>
            </a:r>
          </a:p>
          <a:p>
            <a:pPr algn="ctr"/>
            <a:r>
              <a:rPr lang="en-US" sz="1200" dirty="0"/>
              <a:t> with bore evacuator 2/3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52400" y="5016500"/>
            <a:ext cx="1066800" cy="381000"/>
          </a:xfrm>
          <a:prstGeom prst="borderCallout1">
            <a:avLst>
              <a:gd name="adj1" fmla="val 53829"/>
              <a:gd name="adj2" fmla="val 99147"/>
              <a:gd name="adj3" fmla="val 32272"/>
              <a:gd name="adj4" fmla="val 27431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Driver’s hatch R/S of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438400" y="3035300"/>
            <a:ext cx="1676400" cy="228600"/>
          </a:xfrm>
          <a:prstGeom prst="borderCallout1">
            <a:avLst>
              <a:gd name="adj1" fmla="val 101329"/>
              <a:gd name="adj2" fmla="val 47618"/>
              <a:gd name="adj3" fmla="val 563940"/>
              <a:gd name="adj4" fmla="val 6289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optics housing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41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LEOPARD 2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97103"/>
            <a:ext cx="8229600" cy="547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4876800" y="28067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471856"/>
              <a:gd name="adj4" fmla="val 3461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Leo 2A4 flat vertical front armor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124200" y="6616700"/>
            <a:ext cx="1828800" cy="457200"/>
          </a:xfrm>
          <a:prstGeom prst="borderCallout1">
            <a:avLst>
              <a:gd name="adj1" fmla="val 4965"/>
              <a:gd name="adj2" fmla="val 62672"/>
              <a:gd name="adj3" fmla="val -82841"/>
              <a:gd name="adj4" fmla="val 669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 sets of road wheels evenly spaced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914400" y="66167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79583"/>
              <a:gd name="adj4" fmla="val 7450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629400" y="34925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93637"/>
              <a:gd name="adj4" fmla="val -31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gun with bore evacuator 2/3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990600" y="3873500"/>
            <a:ext cx="1066800" cy="381000"/>
          </a:xfrm>
          <a:prstGeom prst="borderCallout1">
            <a:avLst>
              <a:gd name="adj1" fmla="val 101329"/>
              <a:gd name="adj2" fmla="val 99147"/>
              <a:gd name="adj3" fmla="val 384772"/>
              <a:gd name="adj4" fmla="val 2350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Heater exhaust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52400" y="47117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18106"/>
              <a:gd name="adj4" fmla="val 1114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engine exhaust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798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PUMA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1267" name="Picture 3" descr="C:\Users\r.a.barrameda.mil\Pictures\Gainey Cup\puma_ifv_l7.jpg"/>
          <p:cNvPicPr>
            <a:picLocks noChangeAspect="1" noChangeArrowheads="1"/>
          </p:cNvPicPr>
          <p:nvPr/>
        </p:nvPicPr>
        <p:blipFill>
          <a:blip r:embed="rId3" cstate="print"/>
          <a:srcRect l="13281" t="25923" r="11719" b="4982"/>
          <a:stretch>
            <a:fillRect/>
          </a:stretch>
        </p:blipFill>
        <p:spPr bwMode="auto">
          <a:xfrm>
            <a:off x="265134" y="2044700"/>
            <a:ext cx="8574066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781800" y="72263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75417"/>
              <a:gd name="adj4" fmla="val 937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257800" y="36449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872273"/>
              <a:gd name="adj4" fmla="val -214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R/S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057400" y="73025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#3, 4 &amp; 5 sets road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971800" y="2578100"/>
            <a:ext cx="1600200" cy="457200"/>
          </a:xfrm>
          <a:prstGeom prst="borderCallout1">
            <a:avLst>
              <a:gd name="adj1" fmla="val 100305"/>
              <a:gd name="adj2" fmla="val 50185"/>
              <a:gd name="adj3" fmla="val 307917"/>
              <a:gd name="adj4" fmla="val 518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optronic camera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467600" y="4025900"/>
            <a:ext cx="1447800" cy="381000"/>
          </a:xfrm>
          <a:prstGeom prst="borderCallout1">
            <a:avLst>
              <a:gd name="adj1" fmla="val 102389"/>
              <a:gd name="adj2" fmla="val 29011"/>
              <a:gd name="adj3" fmla="val 216250"/>
              <a:gd name="adj4" fmla="val -208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sloped front end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838200" y="3340100"/>
            <a:ext cx="1905000" cy="381000"/>
          </a:xfrm>
          <a:prstGeom prst="borderCallout1">
            <a:avLst>
              <a:gd name="adj1" fmla="val 99889"/>
              <a:gd name="adj2" fmla="val 56643"/>
              <a:gd name="adj3" fmla="val 311250"/>
              <a:gd name="adj4" fmla="val 1198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Remote operated turret with 30mm MER: 3000m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895600" y="6845300"/>
            <a:ext cx="9144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Callout 1 11"/>
          <p:cNvSpPr/>
          <p:nvPr/>
        </p:nvSpPr>
        <p:spPr>
          <a:xfrm>
            <a:off x="6553200" y="31115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872273"/>
              <a:gd name="adj4" fmla="val -214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724400" y="29591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634773"/>
              <a:gd name="adj4" fmla="val -234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43307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0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PUMA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2291" name="Picture 3" descr="C:\Users\r.a.barrameda.mil\Pictures\Gainey Cup\puma_ifv_l6.jpg"/>
          <p:cNvPicPr>
            <a:picLocks noChangeAspect="1" noChangeArrowheads="1"/>
          </p:cNvPicPr>
          <p:nvPr/>
        </p:nvPicPr>
        <p:blipFill>
          <a:blip r:embed="rId3" cstate="print"/>
          <a:srcRect l="9375" t="5425" b="5425"/>
          <a:stretch>
            <a:fillRect/>
          </a:stretch>
        </p:blipFill>
        <p:spPr bwMode="auto">
          <a:xfrm>
            <a:off x="152400" y="1968500"/>
            <a:ext cx="88392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52400" y="72263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67084"/>
              <a:gd name="adj4" fmla="val 613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543800" y="4102100"/>
            <a:ext cx="1447800" cy="381000"/>
          </a:xfrm>
          <a:prstGeom prst="borderCallout1">
            <a:avLst>
              <a:gd name="adj1" fmla="val 101329"/>
              <a:gd name="adj2" fmla="val 57277"/>
              <a:gd name="adj3" fmla="val 574773"/>
              <a:gd name="adj4" fmla="val -2543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Drop down troop ramp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057400" y="7454900"/>
            <a:ext cx="1524000" cy="457200"/>
          </a:xfrm>
          <a:prstGeom prst="borderCallout1">
            <a:avLst>
              <a:gd name="adj1" fmla="val -1778"/>
              <a:gd name="adj2" fmla="val 83846"/>
              <a:gd name="adj3" fmla="val -104584"/>
              <a:gd name="adj4" fmla="val 873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#3, 4 &amp; 5 sets of road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114800" y="2578100"/>
            <a:ext cx="1600200" cy="457200"/>
          </a:xfrm>
          <a:prstGeom prst="borderCallout1">
            <a:avLst>
              <a:gd name="adj1" fmla="val 100305"/>
              <a:gd name="adj2" fmla="val 50185"/>
              <a:gd name="adj3" fmla="val 307917"/>
              <a:gd name="adj4" fmla="val 518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optronic camera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81000" y="4483100"/>
            <a:ext cx="1447800" cy="381000"/>
          </a:xfrm>
          <a:prstGeom prst="borderCallout1">
            <a:avLst>
              <a:gd name="adj1" fmla="val 102389"/>
              <a:gd name="adj2" fmla="val 29011"/>
              <a:gd name="adj3" fmla="val 261250"/>
              <a:gd name="adj4" fmla="val 514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sloped front end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257800" y="3187700"/>
            <a:ext cx="1905000" cy="381000"/>
          </a:xfrm>
          <a:prstGeom prst="borderCallout1">
            <a:avLst>
              <a:gd name="adj1" fmla="val 99889"/>
              <a:gd name="adj2" fmla="val 56643"/>
              <a:gd name="adj3" fmla="val 336250"/>
              <a:gd name="adj4" fmla="val 118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Remote operated turret with 30mm cannon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581400" y="6997700"/>
            <a:ext cx="9144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838200" y="4178300"/>
            <a:ext cx="1447800" cy="228600"/>
          </a:xfrm>
          <a:prstGeom prst="borderCallout1">
            <a:avLst>
              <a:gd name="adj1" fmla="val 101329"/>
              <a:gd name="adj2" fmla="val 82277"/>
              <a:gd name="adj3" fmla="val 451440"/>
              <a:gd name="adj4" fmla="val 1021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524000" y="38735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347273"/>
              <a:gd name="adj4" fmla="val 13048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7467600" y="72263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GTK BOXER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3314" name="Picture 2" descr="C:\Users\r.a.barrameda.mil\Pictures\Gainey Cup\boxer 26784974_4f191ce589.jpg"/>
          <p:cNvPicPr>
            <a:picLocks noChangeAspect="1" noChangeArrowheads="1"/>
          </p:cNvPicPr>
          <p:nvPr/>
        </p:nvPicPr>
        <p:blipFill>
          <a:blip r:embed="rId3" cstate="print"/>
          <a:srcRect l="8000" r="9200" b="10727"/>
          <a:stretch>
            <a:fillRect/>
          </a:stretch>
        </p:blipFill>
        <p:spPr bwMode="auto">
          <a:xfrm>
            <a:off x="228600" y="2151270"/>
            <a:ext cx="8686800" cy="5151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105400" y="2197100"/>
            <a:ext cx="1752600" cy="533400"/>
          </a:xfrm>
          <a:prstGeom prst="borderCallout1">
            <a:avLst>
              <a:gd name="adj1" fmla="val 100305"/>
              <a:gd name="adj2" fmla="val 50185"/>
              <a:gd name="adj3" fmla="val 180613"/>
              <a:gd name="adj4" fmla="val 83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Remote operated, can be equipped with .50 cal or Grenade launcher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1066800" y="25781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11232"/>
              <a:gd name="adj4" fmla="val 1271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Modular crew compartment design. It can be removed from the wheel base.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257800" y="6997700"/>
            <a:ext cx="1524000" cy="762000"/>
          </a:xfrm>
          <a:prstGeom prst="borderCallout1">
            <a:avLst>
              <a:gd name="adj1" fmla="val 1972"/>
              <a:gd name="adj2" fmla="val 40721"/>
              <a:gd name="adj3" fmla="val -192084"/>
              <a:gd name="adj4" fmla="val 1861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8x8 wheeled APC distinct hull gap separating the #2 &amp;3 wheels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276600" y="2578100"/>
            <a:ext cx="990600" cy="228600"/>
          </a:xfrm>
          <a:prstGeom prst="borderCallout1">
            <a:avLst>
              <a:gd name="adj1" fmla="val 102389"/>
              <a:gd name="adj2" fmla="val 54669"/>
              <a:gd name="adj3" fmla="val 525417"/>
              <a:gd name="adj4" fmla="val 2424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hatch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477000" y="2806700"/>
            <a:ext cx="1447800" cy="381000"/>
          </a:xfrm>
          <a:prstGeom prst="borderCallout1">
            <a:avLst>
              <a:gd name="adj1" fmla="val 102389"/>
              <a:gd name="adj2" fmla="val 54669"/>
              <a:gd name="adj3" fmla="val 323750"/>
              <a:gd name="adj4" fmla="val 672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sloped front end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5334000" y="32258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40mm MER: 2212m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11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GTK BOXER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4338" name="Picture 2" descr="C:\Users\r.a.barrameda.mil\Pictures\Gainey Cup\boxer_mrav_l12.jpg"/>
          <p:cNvPicPr>
            <a:picLocks noChangeAspect="1" noChangeArrowheads="1"/>
          </p:cNvPicPr>
          <p:nvPr/>
        </p:nvPicPr>
        <p:blipFill>
          <a:blip r:embed="rId3" cstate="print"/>
          <a:srcRect b="4896"/>
          <a:stretch>
            <a:fillRect/>
          </a:stretch>
        </p:blipFill>
        <p:spPr bwMode="auto">
          <a:xfrm>
            <a:off x="304800" y="2008576"/>
            <a:ext cx="8534400" cy="5065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7391400" y="24257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16440"/>
              <a:gd name="adj4" fmla="val -89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Modular crew compartment design. It can be removed from the wheel base.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324600" y="6997700"/>
            <a:ext cx="1524000" cy="762000"/>
          </a:xfrm>
          <a:prstGeom prst="borderCallout1">
            <a:avLst>
              <a:gd name="adj1" fmla="val 1972"/>
              <a:gd name="adj2" fmla="val 40721"/>
              <a:gd name="adj3" fmla="val -192084"/>
              <a:gd name="adj4" fmla="val 1861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8x8 wheeled APC distinct hull gap separating the #2 &amp;3 wheels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953000" y="2120900"/>
            <a:ext cx="1752600" cy="457200"/>
          </a:xfrm>
          <a:prstGeom prst="borderCallout1">
            <a:avLst>
              <a:gd name="adj1" fmla="val 100305"/>
              <a:gd name="adj2" fmla="val 50185"/>
              <a:gd name="adj3" fmla="val 210001"/>
              <a:gd name="adj4" fmla="val 173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.50 cal MG manually operated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28600" y="3263900"/>
            <a:ext cx="1447800" cy="381000"/>
          </a:xfrm>
          <a:prstGeom prst="borderCallout1">
            <a:avLst>
              <a:gd name="adj1" fmla="val 102389"/>
              <a:gd name="adj2" fmla="val 54669"/>
              <a:gd name="adj3" fmla="val 348750"/>
              <a:gd name="adj4" fmla="val 9621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sloped front end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524000" y="2273300"/>
            <a:ext cx="1447800" cy="762000"/>
          </a:xfrm>
          <a:prstGeom prst="borderCallout1">
            <a:avLst>
              <a:gd name="adj1" fmla="val 101329"/>
              <a:gd name="adj2" fmla="val 82277"/>
              <a:gd name="adj3" fmla="val 221440"/>
              <a:gd name="adj4" fmla="val 10613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hatch has ballistic windshield when driving open hatch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867400" y="30353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59773"/>
              <a:gd name="adj4" fmla="val 140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L/S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390900" y="26543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12.7mm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40mm MER: 2212m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11" grpId="0" animBg="1"/>
      <p:bldP spid="13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LECLERC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5363" name="Picture 3" descr="C:\Users\r.a.barrameda.mil\Pictures\Leclerc_p1040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6" y="1987550"/>
            <a:ext cx="7800975" cy="584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057400" y="27305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255190"/>
              <a:gd name="adj4" fmla="val 688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R/S of turret with his optics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209800" y="6769100"/>
            <a:ext cx="1600200" cy="457200"/>
          </a:xfrm>
          <a:prstGeom prst="borderCallout1">
            <a:avLst>
              <a:gd name="adj1" fmla="val 798"/>
              <a:gd name="adj2" fmla="val 49130"/>
              <a:gd name="adj3" fmla="val -82841"/>
              <a:gd name="adj4" fmla="val 4243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sets of road wheels evenly spaced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85800" y="64643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37916"/>
              <a:gd name="adj4" fmla="val 639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257800" y="3035300"/>
            <a:ext cx="2133600" cy="533400"/>
          </a:xfrm>
          <a:prstGeom prst="borderCallout1">
            <a:avLst>
              <a:gd name="adj1" fmla="val 101329"/>
              <a:gd name="adj2" fmla="val 35686"/>
              <a:gd name="adj3" fmla="val 243247"/>
              <a:gd name="adj4" fmla="val 384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MER: 3000m</a:t>
            </a:r>
          </a:p>
          <a:p>
            <a:pPr algn="ctr"/>
            <a:r>
              <a:rPr lang="en-US" sz="1200" dirty="0"/>
              <a:t> no bore evacuator segmented thermal shrouds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267200" y="2349500"/>
            <a:ext cx="1752600" cy="533400"/>
          </a:xfrm>
          <a:prstGeom prst="borderCallout1">
            <a:avLst>
              <a:gd name="adj1" fmla="val 96329"/>
              <a:gd name="adj2" fmla="val 49147"/>
              <a:gd name="adj3" fmla="val 312272"/>
              <a:gd name="adj4" fmla="val 281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L/S of turret with an independent thermal camera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391400" y="28067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43106"/>
              <a:gd name="adj4" fmla="val 186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MRS collimator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934200" y="47117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222273"/>
              <a:gd name="adj4" fmla="val -820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19600" y="2882900"/>
            <a:ext cx="6858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71800" y="3187700"/>
            <a:ext cx="1371600" cy="1295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4343400" y="6692900"/>
            <a:ext cx="1981200" cy="609600"/>
          </a:xfrm>
          <a:prstGeom prst="borderCallout1">
            <a:avLst>
              <a:gd name="adj1" fmla="val 1973"/>
              <a:gd name="adj2" fmla="val 15722"/>
              <a:gd name="adj3" fmla="val -166165"/>
              <a:gd name="adj4" fmla="val -379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Modular armor, designed to be unbolted and replaced if damaged in combat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038600" y="4940300"/>
            <a:ext cx="1219200" cy="1752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90600" y="36449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Utilizes an auto-loader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LECLERC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6386" name="Picture 2" descr="C:\Users\r.a.barrameda.mil\Pictures\b1653dd8d966e75c0eb772f905487ede.jpg"/>
          <p:cNvPicPr>
            <a:picLocks noChangeAspect="1" noChangeArrowheads="1"/>
          </p:cNvPicPr>
          <p:nvPr/>
        </p:nvPicPr>
        <p:blipFill>
          <a:blip r:embed="rId3" cstate="print"/>
          <a:srcRect t="14493"/>
          <a:stretch>
            <a:fillRect/>
          </a:stretch>
        </p:blipFill>
        <p:spPr bwMode="auto">
          <a:xfrm>
            <a:off x="228600" y="2120902"/>
            <a:ext cx="8686800" cy="5570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543800" y="32639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430606"/>
              <a:gd name="adj4" fmla="val 8442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 L/R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057400" y="27305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255190"/>
              <a:gd name="adj4" fmla="val 1063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R/S of turret with his optics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715000" y="6388100"/>
            <a:ext cx="1600200" cy="457200"/>
          </a:xfrm>
          <a:prstGeom prst="borderCallout1">
            <a:avLst>
              <a:gd name="adj1" fmla="val 798"/>
              <a:gd name="adj2" fmla="val 49130"/>
              <a:gd name="adj3" fmla="val -82841"/>
              <a:gd name="adj4" fmla="val 4243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sets of road wheels evenly spaced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543800" y="63881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227499"/>
              <a:gd name="adj4" fmla="val 5739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657600" y="2197100"/>
            <a:ext cx="2133600" cy="457200"/>
          </a:xfrm>
          <a:prstGeom prst="borderCallout1">
            <a:avLst>
              <a:gd name="adj1" fmla="val 101329"/>
              <a:gd name="adj2" fmla="val 35686"/>
              <a:gd name="adj3" fmla="val 401971"/>
              <a:gd name="adj4" fmla="val 4697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gun no bore evacuator segmented thermal shrouds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638800" y="2882900"/>
            <a:ext cx="1752600" cy="533400"/>
          </a:xfrm>
          <a:prstGeom prst="borderCallout1">
            <a:avLst>
              <a:gd name="adj1" fmla="val 71329"/>
              <a:gd name="adj2" fmla="val 234"/>
              <a:gd name="adj3" fmla="val 130129"/>
              <a:gd name="adj4" fmla="val -1799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L/S of turret with an independent thermal camera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57200" y="4254500"/>
            <a:ext cx="1447800" cy="228600"/>
          </a:xfrm>
          <a:prstGeom prst="borderCallout1">
            <a:avLst>
              <a:gd name="adj1" fmla="val 101329"/>
              <a:gd name="adj2" fmla="val 57277"/>
              <a:gd name="adj3" fmla="val 238940"/>
              <a:gd name="adj4" fmla="val 19100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429000" y="6692900"/>
            <a:ext cx="1981200" cy="609600"/>
          </a:xfrm>
          <a:prstGeom prst="borderCallout1">
            <a:avLst>
              <a:gd name="adj1" fmla="val -1152"/>
              <a:gd name="adj2" fmla="val 51299"/>
              <a:gd name="adj3" fmla="val -225540"/>
              <a:gd name="adj4" fmla="val 341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Modular armor, designed to be unbolted and replaced if damaged in combat</a:t>
            </a:r>
            <a:endParaRPr lang="en-US" sz="1200" dirty="0"/>
          </a:p>
        </p:txBody>
      </p:sp>
      <p:cxnSp>
        <p:nvCxnSpPr>
          <p:cNvPr id="15" name="Straight Connector 14"/>
          <p:cNvCxnSpPr>
            <a:endCxn id="14" idx="3"/>
          </p:cNvCxnSpPr>
          <p:nvPr/>
        </p:nvCxnSpPr>
        <p:spPr>
          <a:xfrm flipH="1">
            <a:off x="4419600" y="4483100"/>
            <a:ext cx="1066800" cy="2209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7200" y="32639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Utilizes an auto-loader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4" grpId="0" animBg="1"/>
      <p:bldP spid="1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VBCI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7410" name="Picture 2" descr="C:\Users\r.a.barrameda.mil\Pictures\Gainey Cup\vbci_04.jpg"/>
          <p:cNvPicPr>
            <a:picLocks noChangeAspect="1" noChangeArrowheads="1"/>
          </p:cNvPicPr>
          <p:nvPr/>
        </p:nvPicPr>
        <p:blipFill>
          <a:blip r:embed="rId3" cstate="print"/>
          <a:srcRect b="10390"/>
          <a:stretch>
            <a:fillRect/>
          </a:stretch>
        </p:blipFill>
        <p:spPr bwMode="auto">
          <a:xfrm>
            <a:off x="304800" y="1968500"/>
            <a:ext cx="8534400" cy="5735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172200" y="32639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24773"/>
              <a:gd name="adj4" fmla="val 3442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Modular armor designed to be unbolted and replaced if damaged in combat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267200" y="7073900"/>
            <a:ext cx="1524000" cy="762000"/>
          </a:xfrm>
          <a:prstGeom prst="borderCallout1">
            <a:avLst>
              <a:gd name="adj1" fmla="val 1972"/>
              <a:gd name="adj2" fmla="val 40721"/>
              <a:gd name="adj3" fmla="val -129584"/>
              <a:gd name="adj4" fmla="val -12763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8x8 wheeled APC with individual wheel wells for each wheel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505200" y="2197100"/>
            <a:ext cx="2057400" cy="914400"/>
          </a:xfrm>
          <a:prstGeom prst="borderCallout1">
            <a:avLst>
              <a:gd name="adj1" fmla="val 100305"/>
              <a:gd name="adj2" fmla="val 50185"/>
              <a:gd name="adj3" fmla="val 249585"/>
              <a:gd name="adj4" fmla="val 7367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DRAGAR one man turret that can be placed in automatic air defense mode using </a:t>
            </a:r>
          </a:p>
          <a:p>
            <a:pPr algn="ctr"/>
            <a:r>
              <a:rPr lang="en-US" sz="1200" dirty="0"/>
              <a:t>25mm MER: 3000m chain gun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971800" y="3797300"/>
            <a:ext cx="1447800" cy="228600"/>
          </a:xfrm>
          <a:prstGeom prst="borderCallout1">
            <a:avLst>
              <a:gd name="adj1" fmla="val 102389"/>
              <a:gd name="adj2" fmla="val 54669"/>
              <a:gd name="adj3" fmla="val 273750"/>
              <a:gd name="adj4" fmla="val 5871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hatch L/S of hull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914400" y="3263900"/>
            <a:ext cx="1447800" cy="762000"/>
          </a:xfrm>
          <a:prstGeom prst="borderCallout1">
            <a:avLst>
              <a:gd name="adj1" fmla="val 101329"/>
              <a:gd name="adj2" fmla="val 82277"/>
              <a:gd name="adj3" fmla="val 217690"/>
              <a:gd name="adj4" fmla="val 1166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hatch positioned on the down slope of the hull L/S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96200" y="3416300"/>
            <a:ext cx="1447800" cy="381000"/>
          </a:xfrm>
          <a:prstGeom prst="borderCallout1">
            <a:avLst>
              <a:gd name="adj1" fmla="val 101329"/>
              <a:gd name="adj2" fmla="val 57277"/>
              <a:gd name="adj3" fmla="val 418940"/>
              <a:gd name="adj4" fmla="val 4627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smoke grenade launchers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876800" y="6007100"/>
            <a:ext cx="762000" cy="1066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8600" y="6083300"/>
            <a:ext cx="8382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76800" y="6007100"/>
            <a:ext cx="2133600" cy="1066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71600" y="24257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VBCI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18434" name="Picture 2" descr="C:\Users\r.a.barrameda.mil\Pictures\Gainey Cup\vbci_l2.jpg"/>
          <p:cNvPicPr>
            <a:picLocks noChangeAspect="1" noChangeArrowheads="1"/>
          </p:cNvPicPr>
          <p:nvPr/>
        </p:nvPicPr>
        <p:blipFill>
          <a:blip r:embed="rId3" cstate="print"/>
          <a:srcRect l="7031" t="3268" b="4381"/>
          <a:stretch>
            <a:fillRect/>
          </a:stretch>
        </p:blipFill>
        <p:spPr bwMode="auto">
          <a:xfrm>
            <a:off x="381000" y="1968503"/>
            <a:ext cx="8305800" cy="5793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048000" y="2273300"/>
            <a:ext cx="2057400" cy="838200"/>
          </a:xfrm>
          <a:prstGeom prst="borderCallout1">
            <a:avLst>
              <a:gd name="adj1" fmla="val 100305"/>
              <a:gd name="adj2" fmla="val 50185"/>
              <a:gd name="adj3" fmla="val 192104"/>
              <a:gd name="adj4" fmla="val 537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DRAGAR one man turret that can be placed in automatic air defense mode using 25mm chain gun &amp; 7.62mm coax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3340100"/>
            <a:ext cx="1447800" cy="762000"/>
          </a:xfrm>
          <a:prstGeom prst="borderCallout1">
            <a:avLst>
              <a:gd name="adj1" fmla="val 101329"/>
              <a:gd name="adj2" fmla="val 30303"/>
              <a:gd name="adj3" fmla="val 157690"/>
              <a:gd name="adj4" fmla="val -57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hatch positioned on the down slope of the hull L/S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029200" y="3492500"/>
            <a:ext cx="1447800" cy="228600"/>
          </a:xfrm>
          <a:prstGeom prst="borderCallout1">
            <a:avLst>
              <a:gd name="adj1" fmla="val 102389"/>
              <a:gd name="adj2" fmla="val 54669"/>
              <a:gd name="adj3" fmla="val 286250"/>
              <a:gd name="adj4" fmla="val 3108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hatch L/S of hull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743200" y="6997700"/>
            <a:ext cx="1219200" cy="228600"/>
          </a:xfrm>
          <a:prstGeom prst="borderCallout1">
            <a:avLst>
              <a:gd name="adj1" fmla="val 9662"/>
              <a:gd name="adj2" fmla="val 50040"/>
              <a:gd name="adj3" fmla="val -648561"/>
              <a:gd name="adj4" fmla="val 670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524000" y="2806700"/>
            <a:ext cx="1447800" cy="914400"/>
          </a:xfrm>
          <a:prstGeom prst="borderCallout1">
            <a:avLst>
              <a:gd name="adj1" fmla="val 101329"/>
              <a:gd name="adj2" fmla="val 57277"/>
              <a:gd name="adj3" fmla="val 207065"/>
              <a:gd name="adj4" fmla="val 6008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Modular armor designed to be unbolted and replaced if damaged in combat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315200" y="6921500"/>
            <a:ext cx="1524000" cy="609600"/>
          </a:xfrm>
          <a:prstGeom prst="borderCallout1">
            <a:avLst>
              <a:gd name="adj1" fmla="val 1972"/>
              <a:gd name="adj2" fmla="val 40721"/>
              <a:gd name="adj3" fmla="val -214584"/>
              <a:gd name="adj4" fmla="val -2013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Bottom front end is shaped like a hammerhead shark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" y="3797300"/>
            <a:ext cx="1447800" cy="381000"/>
          </a:xfrm>
          <a:prstGeom prst="borderCallout1">
            <a:avLst>
              <a:gd name="adj1" fmla="val 93829"/>
              <a:gd name="adj2" fmla="val 50698"/>
              <a:gd name="adj3" fmla="val 161440"/>
              <a:gd name="adj4" fmla="val 778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smoke grenade launchers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019800" y="2349500"/>
            <a:ext cx="1295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Non-amphibious IFV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139" y="2087372"/>
            <a:ext cx="6024245" cy="3074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Fall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0.56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inch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(14.2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mm)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Protrudes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through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Bolt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Face: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1.5mm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2.5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1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Firing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pin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strikes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M115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Percussion</a:t>
            </a:r>
            <a:r>
              <a:rPr sz="20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Primer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Delivers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32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inch-</a:t>
            </a:r>
            <a:r>
              <a:rPr sz="2000" b="1" spc="-25" dirty="0">
                <a:latin typeface="Arial"/>
                <a:cs typeface="Arial"/>
              </a:rPr>
              <a:t>lbs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Requires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19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inch-</a:t>
            </a:r>
            <a:r>
              <a:rPr sz="2000" b="1" spc="-25" dirty="0">
                <a:latin typeface="Arial"/>
                <a:cs typeface="Arial"/>
              </a:rPr>
              <a:t>lbs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Safety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margin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13</a:t>
            </a:r>
            <a:r>
              <a:rPr sz="2000" b="1" spc="-10" dirty="0">
                <a:latin typeface="Arial"/>
                <a:cs typeface="Arial"/>
              </a:rPr>
              <a:t> inch-</a:t>
            </a:r>
            <a:r>
              <a:rPr sz="2000" b="1" spc="-25" dirty="0">
                <a:latin typeface="Arial"/>
                <a:cs typeface="Arial"/>
              </a:rPr>
              <a:t>lbs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158650"/>
          </a:xfrm>
          <a:prstGeom prst="rect">
            <a:avLst/>
          </a:prstGeom>
        </p:spPr>
        <p:txBody>
          <a:bodyPr vert="horz" wrap="square" lIns="0" tIns="294004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Firing</a:t>
            </a:r>
            <a:r>
              <a:rPr spc="-80" dirty="0"/>
              <a:t> </a:t>
            </a:r>
            <a:r>
              <a:rPr dirty="0"/>
              <a:t>Pin</a:t>
            </a:r>
            <a:r>
              <a:rPr spc="-165" dirty="0"/>
              <a:t> </a:t>
            </a:r>
            <a:r>
              <a:rPr spc="-10" dirty="0"/>
              <a:t>Assembly</a:t>
            </a:r>
            <a:r>
              <a:rPr u="none" spc="-10" dirty="0"/>
              <a:t> </a:t>
            </a:r>
            <a:r>
              <a:rPr lang="en-US" u="none" spc="-10" dirty="0" smtClean="0"/>
              <a:t/>
            </a:r>
            <a:br>
              <a:rPr lang="en-US" u="none" spc="-1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K1A1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21506" name="Picture 2" descr="C:\Users\r.a.barrameda.mil\Pictures\Gainey Cup\k1a1.jpg"/>
          <p:cNvPicPr>
            <a:picLocks noChangeAspect="1" noChangeArrowheads="1"/>
          </p:cNvPicPr>
          <p:nvPr/>
        </p:nvPicPr>
        <p:blipFill rotWithShape="1">
          <a:blip r:embed="rId3" cstate="print"/>
          <a:srcRect b="4240"/>
          <a:stretch/>
        </p:blipFill>
        <p:spPr bwMode="auto">
          <a:xfrm>
            <a:off x="228602" y="2044703"/>
            <a:ext cx="8691561" cy="5562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57200" y="3721100"/>
            <a:ext cx="1905000" cy="457200"/>
          </a:xfrm>
          <a:prstGeom prst="borderCallout1">
            <a:avLst>
              <a:gd name="adj1" fmla="val 101973"/>
              <a:gd name="adj2" fmla="val 49961"/>
              <a:gd name="adj3" fmla="val 317690"/>
              <a:gd name="adj4" fmla="val 1427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Turret lower silhouette in comparison to an Abrams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1219200" y="7378700"/>
            <a:ext cx="1828800" cy="381000"/>
          </a:xfrm>
          <a:prstGeom prst="borderCallout1">
            <a:avLst>
              <a:gd name="adj1" fmla="val 4965"/>
              <a:gd name="adj2" fmla="val 62672"/>
              <a:gd name="adj3" fmla="val -73198"/>
              <a:gd name="adj4" fmla="val 830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sets of road wheels on both sides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52400" y="4406900"/>
            <a:ext cx="1447800" cy="457200"/>
          </a:xfrm>
          <a:prstGeom prst="borderCallout1">
            <a:avLst>
              <a:gd name="adj1" fmla="val 102389"/>
              <a:gd name="adj2" fmla="val 46116"/>
              <a:gd name="adj3" fmla="val 455833"/>
              <a:gd name="adj4" fmla="val 738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5943600" y="2349500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340601"/>
              <a:gd name="adj4" fmla="val 965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MER: 4000m</a:t>
            </a:r>
          </a:p>
          <a:p>
            <a:pPr algn="ctr"/>
            <a:r>
              <a:rPr lang="en-US" sz="1200" dirty="0"/>
              <a:t> with bore evacuator 2/3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905000" y="2959100"/>
            <a:ext cx="2209800" cy="457200"/>
          </a:xfrm>
          <a:prstGeom prst="borderCallout1">
            <a:avLst>
              <a:gd name="adj1" fmla="val 97162"/>
              <a:gd name="adj2" fmla="val 69307"/>
              <a:gd name="adj3" fmla="val 324130"/>
              <a:gd name="adj4" fmla="val 5435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 on the R/S with an independent viewer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20000" y="5245100"/>
            <a:ext cx="1066800" cy="381000"/>
          </a:xfrm>
          <a:prstGeom prst="borderCallout1">
            <a:avLst>
              <a:gd name="adj1" fmla="val 56329"/>
              <a:gd name="adj2" fmla="val -1746"/>
              <a:gd name="adj3" fmla="val 147272"/>
              <a:gd name="adj4" fmla="val -1747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Driver’s L/S of the hull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657600" y="3644900"/>
            <a:ext cx="1676400" cy="228600"/>
          </a:xfrm>
          <a:prstGeom prst="borderCallout1">
            <a:avLst>
              <a:gd name="adj1" fmla="val 92996"/>
              <a:gd name="adj2" fmla="val 75459"/>
              <a:gd name="adj3" fmla="val 476439"/>
              <a:gd name="adj4" fmla="val 219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optics housing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7391400" y="3873500"/>
            <a:ext cx="1371600" cy="819150"/>
          </a:xfrm>
          <a:prstGeom prst="borderCallout1">
            <a:avLst>
              <a:gd name="adj1" fmla="val 96678"/>
              <a:gd name="adj2" fmla="val 964"/>
              <a:gd name="adj3" fmla="val 161680"/>
              <a:gd name="adj4" fmla="val -898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Smoke grenade launchers mounted in front of turret armor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57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K1A1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22530" name="Picture 2" descr="C:\Users\r.a.barrameda.mil\Pictures\Gainey Cup\k1a1_l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86" y="2120903"/>
            <a:ext cx="8530717" cy="551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6858000" y="3568700"/>
            <a:ext cx="1905000" cy="457200"/>
          </a:xfrm>
          <a:prstGeom prst="borderCallout1">
            <a:avLst>
              <a:gd name="adj1" fmla="val 101973"/>
              <a:gd name="adj2" fmla="val 49961"/>
              <a:gd name="adj3" fmla="val 242690"/>
              <a:gd name="adj4" fmla="val -237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Turret is tapered in the rear comparison to an Abrams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209800" y="6921500"/>
            <a:ext cx="1828800" cy="533400"/>
          </a:xfrm>
          <a:prstGeom prst="borderCallout1">
            <a:avLst>
              <a:gd name="adj1" fmla="val -2535"/>
              <a:gd name="adj2" fmla="val 89755"/>
              <a:gd name="adj3" fmla="val -117127"/>
              <a:gd name="adj4" fmla="val 11430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sets of road wheels on both sides #3 &amp; 5 are paired together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343400" y="7226300"/>
            <a:ext cx="1447800" cy="457200"/>
          </a:xfrm>
          <a:prstGeom prst="borderCallout1">
            <a:avLst>
              <a:gd name="adj1" fmla="val 6556"/>
              <a:gd name="adj2" fmla="val 50721"/>
              <a:gd name="adj3" fmla="val -137917"/>
              <a:gd name="adj4" fmla="val 8371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600200" y="22733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320720"/>
              <a:gd name="adj4" fmla="val 6580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gun with bore evacuator 2/3 from the end of the muzzle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876800" y="2806700"/>
            <a:ext cx="2209800" cy="457200"/>
          </a:xfrm>
          <a:prstGeom prst="borderCallout1">
            <a:avLst>
              <a:gd name="adj1" fmla="val 95079"/>
              <a:gd name="adj2" fmla="val 42152"/>
              <a:gd name="adj3" fmla="val 249130"/>
              <a:gd name="adj4" fmla="val 2633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 on the R/S of the turret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2000" y="4025900"/>
            <a:ext cx="1066800" cy="381000"/>
          </a:xfrm>
          <a:prstGeom prst="borderCallout1">
            <a:avLst>
              <a:gd name="adj1" fmla="val 61329"/>
              <a:gd name="adj2" fmla="val 101825"/>
              <a:gd name="adj3" fmla="val 182272"/>
              <a:gd name="adj4" fmla="val 1930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Driver’s L/S of the hull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239000" y="6845300"/>
            <a:ext cx="1524000" cy="381000"/>
          </a:xfrm>
          <a:prstGeom prst="borderCallout1">
            <a:avLst>
              <a:gd name="adj1" fmla="val 1972"/>
              <a:gd name="adj2" fmla="val 40721"/>
              <a:gd name="adj3" fmla="val -189584"/>
              <a:gd name="adj4" fmla="val -3888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 rear diesel engine exhausts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848600" y="5854700"/>
            <a:ext cx="76200" cy="9906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1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K21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4" name="Picture 2" descr="C:\Users\r.a.barrameda.mil\Pictures\k-21 i.jpg"/>
          <p:cNvPicPr>
            <a:picLocks noChangeAspect="1" noChangeArrowheads="1"/>
          </p:cNvPicPr>
          <p:nvPr/>
        </p:nvPicPr>
        <p:blipFill>
          <a:blip r:embed="rId3" cstate="print"/>
          <a:srcRect b="5333"/>
          <a:stretch>
            <a:fillRect/>
          </a:stretch>
        </p:blipFill>
        <p:spPr bwMode="auto">
          <a:xfrm>
            <a:off x="172592" y="2120900"/>
            <a:ext cx="8742808" cy="541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257800" y="1591854"/>
            <a:ext cx="1295400" cy="3048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Fully amphibious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1447800" y="2578100"/>
            <a:ext cx="1524000" cy="228600"/>
          </a:xfrm>
          <a:prstGeom prst="borderCallout1">
            <a:avLst>
              <a:gd name="adj1" fmla="val 95294"/>
              <a:gd name="adj2" fmla="val 81933"/>
              <a:gd name="adj3" fmla="val 259824"/>
              <a:gd name="adj4" fmla="val 9941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40mm MER: 3000m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09600" y="3568700"/>
            <a:ext cx="1447800" cy="457200"/>
          </a:xfrm>
          <a:prstGeom prst="borderCallout1">
            <a:avLst>
              <a:gd name="adj1" fmla="val 102389"/>
              <a:gd name="adj2" fmla="val 29011"/>
              <a:gd name="adj3" fmla="val 253750"/>
              <a:gd name="adj4" fmla="val 909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Sharp sloped front end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96200" y="3873500"/>
            <a:ext cx="1295400" cy="228600"/>
          </a:xfrm>
          <a:prstGeom prst="borderCallout1">
            <a:avLst>
              <a:gd name="adj1" fmla="val 95294"/>
              <a:gd name="adj2" fmla="val 16308"/>
              <a:gd name="adj3" fmla="val 243158"/>
              <a:gd name="adj4" fmla="val -1662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886200" y="2501900"/>
            <a:ext cx="1219200" cy="228600"/>
          </a:xfrm>
          <a:prstGeom prst="borderCallout1">
            <a:avLst>
              <a:gd name="adj1" fmla="val 82794"/>
              <a:gd name="adj2" fmla="val 41308"/>
              <a:gd name="adj3" fmla="val 280658"/>
              <a:gd name="adj4" fmla="val 462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239000" y="7150100"/>
            <a:ext cx="1524000" cy="457200"/>
          </a:xfrm>
          <a:prstGeom prst="borderCallout1">
            <a:avLst>
              <a:gd name="adj1" fmla="val 8639"/>
              <a:gd name="adj2" fmla="val 15721"/>
              <a:gd name="adj3" fmla="val -60833"/>
              <a:gd name="adj4" fmla="val -1138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sets of road wheels evenly spaced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343400" y="73787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81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7162800" y="2654300"/>
            <a:ext cx="1524000" cy="228600"/>
          </a:xfrm>
          <a:prstGeom prst="borderCallout1">
            <a:avLst>
              <a:gd name="adj1" fmla="val 86960"/>
              <a:gd name="adj2" fmla="val 21933"/>
              <a:gd name="adj3" fmla="val 405658"/>
              <a:gd name="adj4" fmla="val -18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 ATGM launchers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4800600" y="2197100"/>
            <a:ext cx="1828800" cy="228600"/>
          </a:xfrm>
          <a:prstGeom prst="borderCallout1">
            <a:avLst>
              <a:gd name="adj1" fmla="val 99461"/>
              <a:gd name="adj2" fmla="val 48600"/>
              <a:gd name="adj3" fmla="val 268158"/>
              <a:gd name="adj4" fmla="val 5775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viewer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1447800" y="7302500"/>
            <a:ext cx="1600200" cy="457200"/>
          </a:xfrm>
          <a:prstGeom prst="borderCallout1">
            <a:avLst>
              <a:gd name="adj1" fmla="val 2389"/>
              <a:gd name="adj2" fmla="val 53353"/>
              <a:gd name="adj3" fmla="val -290000"/>
              <a:gd name="adj4" fmla="val 6660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 folds down from the bottom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826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K21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4" name="Picture 3" descr="C:\Users\r.a.barrameda.mil\Pictures\14115068249_9f99d407af_b.jpg"/>
          <p:cNvPicPr>
            <a:picLocks noChangeAspect="1" noChangeArrowheads="1"/>
          </p:cNvPicPr>
          <p:nvPr/>
        </p:nvPicPr>
        <p:blipFill>
          <a:blip r:embed="rId3" cstate="print"/>
          <a:srcRect l="11142" t="22142"/>
          <a:stretch>
            <a:fillRect/>
          </a:stretch>
        </p:blipFill>
        <p:spPr bwMode="auto">
          <a:xfrm>
            <a:off x="228600" y="2044700"/>
            <a:ext cx="8735906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86200" y="2197100"/>
            <a:ext cx="1295400" cy="3048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Fully amphibious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2209800" y="3035300"/>
            <a:ext cx="1828800" cy="381000"/>
          </a:xfrm>
          <a:prstGeom prst="borderCallout1">
            <a:avLst>
              <a:gd name="adj1" fmla="val 95294"/>
              <a:gd name="adj2" fmla="val 81933"/>
              <a:gd name="adj3" fmla="val 163824"/>
              <a:gd name="adj4" fmla="val 8894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40mm auto-cannon with cone muzzle break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752600" y="3873500"/>
            <a:ext cx="1295400" cy="228600"/>
          </a:xfrm>
          <a:prstGeom prst="borderCallout1">
            <a:avLst>
              <a:gd name="adj1" fmla="val 49461"/>
              <a:gd name="adj2" fmla="val 100132"/>
              <a:gd name="adj3" fmla="val 122325"/>
              <a:gd name="adj4" fmla="val 16982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867400" y="2730500"/>
            <a:ext cx="1219200" cy="228600"/>
          </a:xfrm>
          <a:prstGeom prst="borderCallout1">
            <a:avLst>
              <a:gd name="adj1" fmla="val 91127"/>
              <a:gd name="adj2" fmla="val 35839"/>
              <a:gd name="adj3" fmla="val 222325"/>
              <a:gd name="adj4" fmla="val 1504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 optics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267200" y="6311900"/>
            <a:ext cx="1524000" cy="457200"/>
          </a:xfrm>
          <a:prstGeom prst="borderCallout1">
            <a:avLst>
              <a:gd name="adj1" fmla="val 306"/>
              <a:gd name="adj2" fmla="val 10721"/>
              <a:gd name="adj3" fmla="val -90000"/>
              <a:gd name="adj4" fmla="val 92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sets of road wheels evenly spaced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905000" y="58547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31667"/>
              <a:gd name="adj4" fmla="val 8700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3810000" y="2654300"/>
            <a:ext cx="1828800" cy="228600"/>
          </a:xfrm>
          <a:prstGeom prst="borderCallout1">
            <a:avLst>
              <a:gd name="adj1" fmla="val 99461"/>
              <a:gd name="adj2" fmla="val 48600"/>
              <a:gd name="adj3" fmla="val 230658"/>
              <a:gd name="adj4" fmla="val 541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viewer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543800" y="3416300"/>
            <a:ext cx="1447800" cy="457200"/>
          </a:xfrm>
          <a:prstGeom prst="borderCallout1">
            <a:avLst>
              <a:gd name="adj1" fmla="val 96139"/>
              <a:gd name="adj2" fmla="val 34932"/>
              <a:gd name="adj3" fmla="val 320416"/>
              <a:gd name="adj4" fmla="val -452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Drop down troop ramp door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62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M1A1 ABRAMS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r.a.barrameda.mil\Pictures\M1A1_Abrams_Tank_in_Camp_Fallujah.jpg"/>
          <p:cNvPicPr>
            <a:picLocks noChangeAspect="1" noChangeArrowheads="1"/>
          </p:cNvPicPr>
          <p:nvPr/>
        </p:nvPicPr>
        <p:blipFill>
          <a:blip r:embed="rId3" cstate="print"/>
          <a:srcRect t="2792"/>
          <a:stretch>
            <a:fillRect/>
          </a:stretch>
        </p:blipFill>
        <p:spPr bwMode="auto">
          <a:xfrm>
            <a:off x="476250" y="2120903"/>
            <a:ext cx="8191500" cy="530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5981700" y="2454275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569773"/>
              <a:gd name="adj4" fmla="val -273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Angular large slab armored turret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953000" y="7378700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82841"/>
              <a:gd name="adj4" fmla="val 669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#1 &amp; 2 road with 7 sets of road wheels on both sides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20000" y="69215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3750"/>
              <a:gd name="adj4" fmla="val 396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33400" y="3111500"/>
            <a:ext cx="2209800" cy="533400"/>
          </a:xfrm>
          <a:prstGeom prst="borderCallout1">
            <a:avLst>
              <a:gd name="adj1" fmla="val 101329"/>
              <a:gd name="adj2" fmla="val 35686"/>
              <a:gd name="adj3" fmla="val 267234"/>
              <a:gd name="adj4" fmla="val 11645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MER: 4000m </a:t>
            </a:r>
          </a:p>
          <a:p>
            <a:pPr algn="ctr"/>
            <a:r>
              <a:rPr lang="en-US" sz="1200" dirty="0"/>
              <a:t>with bore evacuator 2/3 from the end of the muzzle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733800" y="29591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51214"/>
              <a:gd name="adj4" fmla="val 6081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Vehicle commander on the R/S with .50 CAL MG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85800" y="5245100"/>
            <a:ext cx="1066800" cy="381000"/>
          </a:xfrm>
          <a:prstGeom prst="borderCallout1">
            <a:avLst>
              <a:gd name="adj1" fmla="val 53829"/>
              <a:gd name="adj2" fmla="val 99147"/>
              <a:gd name="adj3" fmla="val 79772"/>
              <a:gd name="adj4" fmla="val 34485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Driver’s hatch center of hull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2895600" y="3625850"/>
            <a:ext cx="1676400" cy="228600"/>
          </a:xfrm>
          <a:prstGeom prst="borderCallout1">
            <a:avLst>
              <a:gd name="adj1" fmla="val 92996"/>
              <a:gd name="adj2" fmla="val 75459"/>
              <a:gd name="adj3" fmla="val 422273"/>
              <a:gd name="adj4" fmla="val 1066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optics housing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7696200" y="2959100"/>
            <a:ext cx="1371600" cy="819150"/>
          </a:xfrm>
          <a:prstGeom prst="borderCallout1">
            <a:avLst>
              <a:gd name="adj1" fmla="val 101329"/>
              <a:gd name="adj2" fmla="val 35686"/>
              <a:gd name="adj3" fmla="val 215168"/>
              <a:gd name="adj4" fmla="val -63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Cylinder smoke grenade launchers indicate this is a Marine Abrams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4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70100"/>
            <a:ext cx="8415958" cy="5613400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228600" y="3340100"/>
            <a:ext cx="2209800" cy="457200"/>
          </a:xfrm>
          <a:prstGeom prst="borderCallout1">
            <a:avLst>
              <a:gd name="adj1" fmla="val 101329"/>
              <a:gd name="adj2" fmla="val 35686"/>
              <a:gd name="adj3" fmla="val 245482"/>
              <a:gd name="adj4" fmla="val 8030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120mm gun with bore evacuator 2/3 from the end of the muzzle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2514600" y="3035300"/>
            <a:ext cx="1752600" cy="457200"/>
          </a:xfrm>
          <a:prstGeom prst="borderCallout1">
            <a:avLst>
              <a:gd name="adj1" fmla="val 101973"/>
              <a:gd name="adj2" fmla="val 49961"/>
              <a:gd name="adj3" fmla="val 281261"/>
              <a:gd name="adj4" fmla="val 6062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Angular large slab armored turret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2514600" y="6159500"/>
            <a:ext cx="1828800" cy="533400"/>
          </a:xfrm>
          <a:prstGeom prst="borderCallout1">
            <a:avLst>
              <a:gd name="adj1" fmla="val 4965"/>
              <a:gd name="adj2" fmla="val 62672"/>
              <a:gd name="adj3" fmla="val -82841"/>
              <a:gd name="adj4" fmla="val 669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#1 &amp; 2 road with 7 sets of road wheels on both sides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6934200" y="62357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83750"/>
              <a:gd name="adj4" fmla="val 396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Rear sprocket drive supported track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7620000" y="34925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277857"/>
              <a:gd name="adj4" fmla="val 2841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Turbine rear engine exhaust</a:t>
            </a:r>
            <a:endParaRPr lang="en-US" sz="1200" dirty="0"/>
          </a:p>
        </p:txBody>
      </p:sp>
      <p:sp>
        <p:nvSpPr>
          <p:cNvPr id="19" name="Line Callout 1 18"/>
          <p:cNvSpPr/>
          <p:nvPr/>
        </p:nvSpPr>
        <p:spPr>
          <a:xfrm>
            <a:off x="6172200" y="2882900"/>
            <a:ext cx="1447800" cy="457200"/>
          </a:xfrm>
          <a:prstGeom prst="borderCallout1">
            <a:avLst>
              <a:gd name="adj1" fmla="val 96139"/>
              <a:gd name="adj2" fmla="val 48089"/>
              <a:gd name="adj3" fmla="val 268333"/>
              <a:gd name="adj4" fmla="val 139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Bustle rack and stowage boxes </a:t>
            </a:r>
            <a:endParaRPr lang="en-US" sz="1200" dirty="0"/>
          </a:p>
        </p:txBody>
      </p:sp>
      <p:sp>
        <p:nvSpPr>
          <p:cNvPr id="20" name="Line Callout 1 19"/>
          <p:cNvSpPr/>
          <p:nvPr/>
        </p:nvSpPr>
        <p:spPr>
          <a:xfrm>
            <a:off x="4381500" y="2913652"/>
            <a:ext cx="1600200" cy="457200"/>
          </a:xfrm>
          <a:prstGeom prst="borderCallout1">
            <a:avLst>
              <a:gd name="adj1" fmla="val 99710"/>
              <a:gd name="adj2" fmla="val 52481"/>
              <a:gd name="adj3" fmla="val 275238"/>
              <a:gd name="adj4" fmla="val 471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Combat Identification Panels (CIP)</a:t>
            </a:r>
            <a:endParaRPr lang="en-US" sz="1200" dirty="0"/>
          </a:p>
        </p:txBody>
      </p:sp>
      <p:cxnSp>
        <p:nvCxnSpPr>
          <p:cNvPr id="21" name="Straight Connector 20"/>
          <p:cNvCxnSpPr>
            <a:stCxn id="20" idx="1"/>
          </p:cNvCxnSpPr>
          <p:nvPr/>
        </p:nvCxnSpPr>
        <p:spPr>
          <a:xfrm flipH="1">
            <a:off x="3657600" y="3370852"/>
            <a:ext cx="1524000" cy="103604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M1A1 ABRAMS</a:t>
            </a:r>
            <a:endParaRPr lang="en-US" sz="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M2/M3 BRADLEY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r.a.barrameda.mil\Pictures\bradley_m2a2_era_infantry_armored_vehicle_us_army_0-l.jpg"/>
          <p:cNvPicPr>
            <a:picLocks noChangeAspect="1" noChangeArrowheads="1"/>
          </p:cNvPicPr>
          <p:nvPr/>
        </p:nvPicPr>
        <p:blipFill>
          <a:blip r:embed="rId3" cstate="print"/>
          <a:srcRect t="7121"/>
          <a:stretch>
            <a:fillRect/>
          </a:stretch>
        </p:blipFill>
        <p:spPr bwMode="auto">
          <a:xfrm>
            <a:off x="762000" y="2044700"/>
            <a:ext cx="7620000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914400" y="1816100"/>
            <a:ext cx="1219200" cy="400050"/>
          </a:xfrm>
          <a:prstGeom prst="borderCallout1">
            <a:avLst>
              <a:gd name="adj1" fmla="val 97625"/>
              <a:gd name="adj2" fmla="val 100317"/>
              <a:gd name="adj3" fmla="val 137551"/>
              <a:gd name="adj4" fmla="val 12546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independent  viewer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334000" y="2216150"/>
            <a:ext cx="1676400" cy="228600"/>
          </a:xfrm>
          <a:prstGeom prst="borderCallout1">
            <a:avLst>
              <a:gd name="adj1" fmla="val 101329"/>
              <a:gd name="adj2" fmla="val 57277"/>
              <a:gd name="adj3" fmla="val 293106"/>
              <a:gd name="adj4" fmla="val -471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optics housing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276600" y="2130428"/>
            <a:ext cx="1143000" cy="219075"/>
          </a:xfrm>
          <a:prstGeom prst="borderCallout1">
            <a:avLst>
              <a:gd name="adj1" fmla="val 101329"/>
              <a:gd name="adj2" fmla="val 26595"/>
              <a:gd name="adj3" fmla="val 305606"/>
              <a:gd name="adj4" fmla="val 242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hatch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85800" y="3035300"/>
            <a:ext cx="1371600" cy="228600"/>
          </a:xfrm>
          <a:prstGeom prst="borderCallout1">
            <a:avLst>
              <a:gd name="adj1" fmla="val 57794"/>
              <a:gd name="adj2" fmla="val 100683"/>
              <a:gd name="adj3" fmla="val 180658"/>
              <a:gd name="adj4" fmla="val 22185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7.62mm Coax MG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172200" y="2578100"/>
            <a:ext cx="1828800" cy="457200"/>
          </a:xfrm>
          <a:prstGeom prst="borderCallout1">
            <a:avLst>
              <a:gd name="adj1" fmla="val 101329"/>
              <a:gd name="adj2" fmla="val 35686"/>
              <a:gd name="adj3" fmla="val 187387"/>
              <a:gd name="adj4" fmla="val -1350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Tow launchers in stowed position on L/S of turret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229350" y="3692528"/>
            <a:ext cx="1143000" cy="219075"/>
          </a:xfrm>
          <a:prstGeom prst="borderCallout1">
            <a:avLst>
              <a:gd name="adj1" fmla="val 101329"/>
              <a:gd name="adj2" fmla="val 26595"/>
              <a:gd name="adj3" fmla="val 314301"/>
              <a:gd name="adj4" fmla="val -2740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Driver’s hatch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762000" y="3797300"/>
            <a:ext cx="1371600" cy="228600"/>
          </a:xfrm>
          <a:prstGeom prst="borderCallout1">
            <a:avLst>
              <a:gd name="adj1" fmla="val 57794"/>
              <a:gd name="adj2" fmla="val 100683"/>
              <a:gd name="adj3" fmla="val -56842"/>
              <a:gd name="adj4" fmla="val 28157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25mm chain gun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419600" y="7302500"/>
            <a:ext cx="1447800" cy="228600"/>
          </a:xfrm>
          <a:prstGeom prst="borderCallout1">
            <a:avLst>
              <a:gd name="adj1" fmla="val -3861"/>
              <a:gd name="adj2" fmla="val 50721"/>
              <a:gd name="adj3" fmla="val -262916"/>
              <a:gd name="adj4" fmla="val -103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Final drive housings</a:t>
            </a:r>
            <a:endParaRPr lang="en-US" sz="1200" dirty="0"/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>
            <a:off x="5143500" y="6616700"/>
            <a:ext cx="1085850" cy="6858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762000" y="4406900"/>
            <a:ext cx="1295400" cy="228600"/>
          </a:xfrm>
          <a:prstGeom prst="borderCallout1">
            <a:avLst>
              <a:gd name="adj1" fmla="val -28005"/>
              <a:gd name="adj2" fmla="val 159412"/>
              <a:gd name="adj3" fmla="val 51977"/>
              <a:gd name="adj4" fmla="val 989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71500" y="52070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25mm MER: 2000m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TOW MER: 3750m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3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M2/M3 BRADLEY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r.a.barrameda.mil\Pictures\CHALLENGING PICS\BRADLEY THERMAL 2.bmp"/>
          <p:cNvPicPr>
            <a:picLocks noChangeAspect="1" noChangeArrowheads="1"/>
          </p:cNvPicPr>
          <p:nvPr/>
        </p:nvPicPr>
        <p:blipFill>
          <a:blip r:embed="rId3" cstate="print"/>
          <a:srcRect b="2396"/>
          <a:stretch>
            <a:fillRect/>
          </a:stretch>
        </p:blipFill>
        <p:spPr bwMode="auto">
          <a:xfrm>
            <a:off x="304803" y="2120816"/>
            <a:ext cx="8553673" cy="5562687"/>
          </a:xfrm>
          <a:prstGeom prst="rect">
            <a:avLst/>
          </a:prstGeom>
          <a:noFill/>
        </p:spPr>
      </p:pic>
      <p:sp>
        <p:nvSpPr>
          <p:cNvPr id="4" name="Line Callout 1 3"/>
          <p:cNvSpPr/>
          <p:nvPr/>
        </p:nvSpPr>
        <p:spPr>
          <a:xfrm>
            <a:off x="609600" y="6311900"/>
            <a:ext cx="1447800" cy="457200"/>
          </a:xfrm>
          <a:prstGeom prst="borderCallout1">
            <a:avLst>
              <a:gd name="adj1" fmla="val -3861"/>
              <a:gd name="adj2" fmla="val 50721"/>
              <a:gd name="adj3" fmla="val -119167"/>
              <a:gd name="adj4" fmla="val 9752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sprocket drive supported track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124200" y="3187700"/>
            <a:ext cx="1676400" cy="228600"/>
          </a:xfrm>
          <a:prstGeom prst="borderCallout1">
            <a:avLst>
              <a:gd name="adj1" fmla="val 101329"/>
              <a:gd name="adj2" fmla="val 57277"/>
              <a:gd name="adj3" fmla="val 313939"/>
              <a:gd name="adj4" fmla="val 640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optics housing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486400" y="3035300"/>
            <a:ext cx="1828800" cy="457200"/>
          </a:xfrm>
          <a:prstGeom prst="borderCallout1">
            <a:avLst>
              <a:gd name="adj1" fmla="val 101329"/>
              <a:gd name="adj2" fmla="val 35686"/>
              <a:gd name="adj3" fmla="val 274887"/>
              <a:gd name="adj4" fmla="val -3850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Tow launchers in stowed position on L/S of turret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33400" y="4649790"/>
            <a:ext cx="1143000" cy="219075"/>
          </a:xfrm>
          <a:prstGeom prst="borderCallout1">
            <a:avLst>
              <a:gd name="adj1" fmla="val 49155"/>
              <a:gd name="adj2" fmla="val 101595"/>
              <a:gd name="adj3" fmla="val 57779"/>
              <a:gd name="adj4" fmla="val 2092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Driver’s hatch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52400" y="3949700"/>
            <a:ext cx="1371600" cy="228600"/>
          </a:xfrm>
          <a:prstGeom prst="borderCallout1">
            <a:avLst>
              <a:gd name="adj1" fmla="val 57794"/>
              <a:gd name="adj2" fmla="val 100683"/>
              <a:gd name="adj3" fmla="val 155658"/>
              <a:gd name="adj4" fmla="val 1642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25mm chain gun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657600" y="6464300"/>
            <a:ext cx="1524000" cy="457200"/>
          </a:xfrm>
          <a:prstGeom prst="borderCallout1">
            <a:avLst>
              <a:gd name="adj1" fmla="val -3861"/>
              <a:gd name="adj2" fmla="val 50721"/>
              <a:gd name="adj3" fmla="val -144167"/>
              <a:gd name="adj4" fmla="val 442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#3 &amp; 4 road wheels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562600" y="6311900"/>
            <a:ext cx="1600200" cy="457200"/>
          </a:xfrm>
          <a:prstGeom prst="borderCallout1">
            <a:avLst>
              <a:gd name="adj1" fmla="val 4472"/>
              <a:gd name="adj2" fmla="val 1971"/>
              <a:gd name="adj3" fmla="val -271250"/>
              <a:gd name="adj4" fmla="val -725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Combat Identification Panel (CIP)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21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LAV-25 COYOTE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r.a.barrameda.mil\Pictures\CHALLENGING PICS\lav Light_Armored_Vehi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20891"/>
            <a:ext cx="8077200" cy="5381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Line Callout 1 11"/>
          <p:cNvSpPr/>
          <p:nvPr/>
        </p:nvSpPr>
        <p:spPr>
          <a:xfrm>
            <a:off x="3962400" y="2882900"/>
            <a:ext cx="1676400" cy="228600"/>
          </a:xfrm>
          <a:prstGeom prst="borderCallout1">
            <a:avLst>
              <a:gd name="adj1" fmla="val 101329"/>
              <a:gd name="adj2" fmla="val 57277"/>
              <a:gd name="adj3" fmla="val 513939"/>
              <a:gd name="adj4" fmla="val 1005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Gunner’s optics housing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162800" y="6235700"/>
            <a:ext cx="1295400" cy="228600"/>
          </a:xfrm>
          <a:prstGeom prst="borderCallout1">
            <a:avLst>
              <a:gd name="adj1" fmla="val -7004"/>
              <a:gd name="adj2" fmla="val 49228"/>
              <a:gd name="adj3" fmla="val -95946"/>
              <a:gd name="adj4" fmla="val 628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6477000" y="4178300"/>
            <a:ext cx="1295400" cy="228600"/>
          </a:xfrm>
          <a:prstGeom prst="borderCallout1">
            <a:avLst>
              <a:gd name="adj1" fmla="val 101329"/>
              <a:gd name="adj2" fmla="val 26595"/>
              <a:gd name="adj3" fmla="val 314301"/>
              <a:gd name="adj4" fmla="val -2740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4800600" y="3340100"/>
            <a:ext cx="1524000" cy="228600"/>
          </a:xfrm>
          <a:prstGeom prst="borderCallout1">
            <a:avLst>
              <a:gd name="adj1" fmla="val 99461"/>
              <a:gd name="adj2" fmla="val 52072"/>
              <a:gd name="adj3" fmla="val 426491"/>
              <a:gd name="adj4" fmla="val 308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25mm MER: 2000m</a:t>
            </a:r>
            <a:endParaRPr lang="en-US" sz="1200" dirty="0"/>
          </a:p>
        </p:txBody>
      </p:sp>
      <p:sp>
        <p:nvSpPr>
          <p:cNvPr id="18" name="Line Callout 1 17"/>
          <p:cNvSpPr/>
          <p:nvPr/>
        </p:nvSpPr>
        <p:spPr>
          <a:xfrm>
            <a:off x="2667000" y="74549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445416"/>
              <a:gd name="adj4" fmla="val -6960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Long continuous wheel well, no hull partitions</a:t>
            </a:r>
            <a:endParaRPr lang="en-US" sz="1200" dirty="0"/>
          </a:p>
        </p:txBody>
      </p:sp>
      <p:cxnSp>
        <p:nvCxnSpPr>
          <p:cNvPr id="19" name="Straight Connector 18"/>
          <p:cNvCxnSpPr>
            <a:endCxn id="18" idx="3"/>
          </p:cNvCxnSpPr>
          <p:nvPr/>
        </p:nvCxnSpPr>
        <p:spPr>
          <a:xfrm flipH="1">
            <a:off x="3543300" y="5854700"/>
            <a:ext cx="1866900" cy="1600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ine Callout 1 19"/>
          <p:cNvSpPr/>
          <p:nvPr/>
        </p:nvSpPr>
        <p:spPr>
          <a:xfrm>
            <a:off x="6019800" y="3644900"/>
            <a:ext cx="1752600" cy="381000"/>
          </a:xfrm>
          <a:prstGeom prst="borderCallout1">
            <a:avLst>
              <a:gd name="adj1" fmla="val 383662"/>
              <a:gd name="adj2" fmla="val -69328"/>
              <a:gd name="adj3" fmla="val 101977"/>
              <a:gd name="adj4" fmla="val 3353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Muffler on R/S of hull only</a:t>
            </a:r>
            <a:endParaRPr lang="en-US" sz="1200" dirty="0"/>
          </a:p>
        </p:txBody>
      </p:sp>
      <p:sp>
        <p:nvSpPr>
          <p:cNvPr id="25" name="Line Callout 1 24"/>
          <p:cNvSpPr/>
          <p:nvPr/>
        </p:nvSpPr>
        <p:spPr>
          <a:xfrm>
            <a:off x="152400" y="6769100"/>
            <a:ext cx="1295400" cy="533400"/>
          </a:xfrm>
          <a:prstGeom prst="borderCallout1">
            <a:avLst>
              <a:gd name="adj1" fmla="val -7004"/>
              <a:gd name="adj2" fmla="val 49228"/>
              <a:gd name="adj3" fmla="val -126303"/>
              <a:gd name="adj4" fmla="val 834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Propellers on both rear ends of the hull</a:t>
            </a:r>
            <a:endParaRPr lang="en-US" sz="1200" dirty="0"/>
          </a:p>
        </p:txBody>
      </p:sp>
      <p:sp>
        <p:nvSpPr>
          <p:cNvPr id="26" name="Line Callout 1 25"/>
          <p:cNvSpPr/>
          <p:nvPr/>
        </p:nvSpPr>
        <p:spPr>
          <a:xfrm>
            <a:off x="1295400" y="3187700"/>
            <a:ext cx="1295400" cy="457200"/>
          </a:xfrm>
          <a:prstGeom prst="borderCallout1">
            <a:avLst>
              <a:gd name="adj1" fmla="val 101925"/>
              <a:gd name="adj2" fmla="val 49228"/>
              <a:gd name="adj3" fmla="val 245126"/>
              <a:gd name="adj4" fmla="val 945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Turret is longer or turret overhang</a:t>
            </a:r>
            <a:endParaRPr lang="en-US" sz="1200" dirty="0"/>
          </a:p>
        </p:txBody>
      </p:sp>
      <p:sp>
        <p:nvSpPr>
          <p:cNvPr id="27" name="Line Callout 1 26"/>
          <p:cNvSpPr/>
          <p:nvPr/>
        </p:nvSpPr>
        <p:spPr>
          <a:xfrm>
            <a:off x="7315200" y="4711700"/>
            <a:ext cx="1295400" cy="228600"/>
          </a:xfrm>
          <a:prstGeom prst="borderCallout1">
            <a:avLst>
              <a:gd name="adj1" fmla="val 330496"/>
              <a:gd name="adj2" fmla="val -10331"/>
              <a:gd name="adj3" fmla="val 95721"/>
              <a:gd name="adj4" fmla="val 3863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Boat shape hull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25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5" grpId="0" animBg="1"/>
      <p:bldP spid="26" grpId="0" animBg="1"/>
      <p:bldP spid="2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LAV-25 COYOTE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20900"/>
            <a:ext cx="8305800" cy="553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696200" y="6845300"/>
            <a:ext cx="1295400" cy="533400"/>
          </a:xfrm>
          <a:prstGeom prst="borderCallout1">
            <a:avLst>
              <a:gd name="adj1" fmla="val -7004"/>
              <a:gd name="adj2" fmla="val 49228"/>
              <a:gd name="adj3" fmla="val -162017"/>
              <a:gd name="adj4" fmla="val -113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Propellers on both rear ends of the hull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895600" y="3263900"/>
            <a:ext cx="1371600" cy="228600"/>
          </a:xfrm>
          <a:prstGeom prst="borderCallout1">
            <a:avLst>
              <a:gd name="adj1" fmla="val 99461"/>
              <a:gd name="adj2" fmla="val 52072"/>
              <a:gd name="adj3" fmla="val 426491"/>
              <a:gd name="adj4" fmla="val 308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25mm chain gun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09600" y="4254500"/>
            <a:ext cx="1295400" cy="228600"/>
          </a:xfrm>
          <a:prstGeom prst="borderCallout1">
            <a:avLst>
              <a:gd name="adj1" fmla="val 317996"/>
              <a:gd name="adj2" fmla="val 91140"/>
              <a:gd name="adj3" fmla="val 95721"/>
              <a:gd name="adj4" fmla="val 3863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Boat shape hull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6400800" y="2959100"/>
            <a:ext cx="1295400" cy="457200"/>
          </a:xfrm>
          <a:prstGeom prst="borderCallout1">
            <a:avLst>
              <a:gd name="adj1" fmla="val 101925"/>
              <a:gd name="adj2" fmla="val 49228"/>
              <a:gd name="adj3" fmla="val 234709"/>
              <a:gd name="adj4" fmla="val 70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Turret is longer or turret overhang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76200" y="60833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145416"/>
              <a:gd name="adj4" fmla="val 1912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Long continuous wheel well, no hull partitions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33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7591" y="2555239"/>
            <a:ext cx="8101330" cy="282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310">
              <a:lnSpc>
                <a:spcPct val="100000"/>
              </a:lnSpc>
              <a:spcBef>
                <a:spcPts val="95"/>
              </a:spcBef>
            </a:pPr>
            <a:r>
              <a:rPr sz="25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Time</a:t>
            </a:r>
            <a:r>
              <a:rPr sz="25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25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rate</a:t>
            </a:r>
            <a:r>
              <a:rPr sz="2500" dirty="0">
                <a:latin typeface="Arial"/>
                <a:cs typeface="Arial"/>
              </a:rPr>
              <a:t>:</a:t>
            </a:r>
            <a:r>
              <a:rPr sz="2500" spc="-40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0.15</a:t>
            </a:r>
            <a:r>
              <a:rPr sz="2500" b="1" spc="-45" dirty="0">
                <a:latin typeface="Arial"/>
                <a:cs typeface="Arial"/>
              </a:rPr>
              <a:t> </a:t>
            </a:r>
            <a:r>
              <a:rPr sz="2500" b="1" dirty="0">
                <a:latin typeface="Arial"/>
                <a:cs typeface="Arial"/>
              </a:rPr>
              <a:t>sec</a:t>
            </a:r>
            <a:r>
              <a:rPr sz="2500" dirty="0">
                <a:latin typeface="Arial"/>
                <a:cs typeface="Arial"/>
              </a:rPr>
              <a:t>,</a:t>
            </a:r>
            <a:r>
              <a:rPr sz="2500" spc="-5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The</a:t>
            </a:r>
            <a:r>
              <a:rPr sz="2500" spc="-4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delay</a:t>
            </a:r>
            <a:r>
              <a:rPr sz="2500" spc="-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from</a:t>
            </a:r>
            <a:r>
              <a:rPr sz="2500" spc="-3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the</a:t>
            </a:r>
            <a:r>
              <a:rPr sz="2500" spc="-4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time</a:t>
            </a:r>
            <a:r>
              <a:rPr sz="2500" spc="-3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the</a:t>
            </a:r>
            <a:r>
              <a:rPr sz="2500" spc="-45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gun </a:t>
            </a:r>
            <a:r>
              <a:rPr sz="2500" dirty="0">
                <a:latin typeface="Arial"/>
                <a:cs typeface="Arial"/>
              </a:rPr>
              <a:t>receives</a:t>
            </a:r>
            <a:r>
              <a:rPr sz="2500" spc="-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the</a:t>
            </a:r>
            <a:r>
              <a:rPr sz="2500" spc="-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signal</a:t>
            </a:r>
            <a:r>
              <a:rPr sz="2500" spc="-8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to</a:t>
            </a:r>
            <a:r>
              <a:rPr sz="2500" spc="-6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start</a:t>
            </a:r>
            <a:r>
              <a:rPr sz="2500" spc="-5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until</a:t>
            </a:r>
            <a:r>
              <a:rPr sz="2500" spc="-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mechanical</a:t>
            </a:r>
            <a:r>
              <a:rPr sz="2500" spc="-8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actions</a:t>
            </a:r>
            <a:r>
              <a:rPr sz="2500" spc="-70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begin </a:t>
            </a:r>
            <a:r>
              <a:rPr sz="2500" dirty="0">
                <a:latin typeface="Arial"/>
                <a:cs typeface="Arial"/>
              </a:rPr>
              <a:t>to</a:t>
            </a:r>
            <a:r>
              <a:rPr sz="2500" spc="-20" dirty="0">
                <a:latin typeface="Arial"/>
                <a:cs typeface="Arial"/>
              </a:rPr>
              <a:t> </a:t>
            </a:r>
            <a:r>
              <a:rPr sz="2500" spc="-10" dirty="0">
                <a:latin typeface="Arial"/>
                <a:cs typeface="Arial"/>
              </a:rPr>
              <a:t>start.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50">
              <a:latin typeface="Arial"/>
              <a:cs typeface="Arial"/>
            </a:endParaRPr>
          </a:p>
          <a:p>
            <a:pPr marL="12700" marR="5080" indent="-635">
              <a:lnSpc>
                <a:spcPct val="100000"/>
              </a:lnSpc>
            </a:pPr>
            <a:r>
              <a:rPr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Time</a:t>
            </a:r>
            <a:r>
              <a:rPr sz="2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2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stop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0.12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sec</a:t>
            </a:r>
            <a:r>
              <a:rPr sz="2800" dirty="0">
                <a:latin typeface="Arial"/>
                <a:cs typeface="Arial"/>
              </a:rPr>
              <a:t>,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delay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time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gun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receives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signal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stop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until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mechanical </a:t>
            </a:r>
            <a:r>
              <a:rPr sz="2800" dirty="0">
                <a:latin typeface="Arial"/>
                <a:cs typeface="Arial"/>
              </a:rPr>
              <a:t>actions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begin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stop.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158650"/>
          </a:xfrm>
          <a:prstGeom prst="rect">
            <a:avLst/>
          </a:prstGeom>
        </p:spPr>
        <p:txBody>
          <a:bodyPr vert="horz" wrap="square" lIns="0" tIns="294004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25-</a:t>
            </a:r>
            <a:r>
              <a:rPr dirty="0"/>
              <a:t>mm</a:t>
            </a:r>
            <a:r>
              <a:rPr spc="-105" dirty="0"/>
              <a:t> </a:t>
            </a:r>
            <a:r>
              <a:rPr dirty="0"/>
              <a:t>Equipment</a:t>
            </a:r>
            <a:r>
              <a:rPr spc="-75" dirty="0"/>
              <a:t> </a:t>
            </a:r>
            <a:r>
              <a:rPr spc="-20" dirty="0"/>
              <a:t>Data </a:t>
            </a:r>
            <a:r>
              <a:rPr lang="en-US" spc="-20" dirty="0" smtClean="0"/>
              <a:t/>
            </a:r>
            <a:br>
              <a:rPr lang="en-US" spc="-20" dirty="0" smtClean="0"/>
            </a:br>
            <a:r>
              <a:rPr spc="-10" dirty="0" smtClean="0"/>
              <a:t>(</a:t>
            </a:r>
            <a:r>
              <a:rPr spc="-10" dirty="0"/>
              <a:t>Verbatim)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STRYKER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(M1126 ICV)</a:t>
            </a:r>
            <a:endParaRPr lang="en-US" sz="100" dirty="0">
              <a:solidFill>
                <a:srgbClr val="0070C0"/>
              </a:solidFill>
            </a:endParaRPr>
          </a:p>
        </p:txBody>
      </p:sp>
      <p:pic>
        <p:nvPicPr>
          <p:cNvPr id="7173" name="Picture 5" descr="C:\Users\r.a.barrameda.mil\Pictures\CHALLENGING PICS\Stryker_25th_ID_Iraq_DF-SD-05-12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002" y="2273300"/>
            <a:ext cx="7832201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800600" y="73025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Storage for tire changing equipment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419600" y="3416300"/>
            <a:ext cx="1371600" cy="381000"/>
          </a:xfrm>
          <a:prstGeom prst="borderCallout1">
            <a:avLst>
              <a:gd name="adj1" fmla="val 99461"/>
              <a:gd name="adj2" fmla="val 52072"/>
              <a:gd name="adj3" fmla="val 301491"/>
              <a:gd name="adj4" fmla="val 3018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Remote Weapon Station (RWS)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696200" y="6921500"/>
            <a:ext cx="1295400" cy="533400"/>
          </a:xfrm>
          <a:prstGeom prst="borderCallout1">
            <a:avLst>
              <a:gd name="adj1" fmla="val -7004"/>
              <a:gd name="adj2" fmla="val 49228"/>
              <a:gd name="adj3" fmla="val -140589"/>
              <a:gd name="adj4" fmla="val -2607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 propellers, non-amphibious vehicle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505200" y="4330700"/>
            <a:ext cx="990600" cy="228600"/>
          </a:xfrm>
          <a:prstGeom prst="borderCallout1">
            <a:avLst>
              <a:gd name="adj1" fmla="val 92996"/>
              <a:gd name="adj2" fmla="val 50860"/>
              <a:gd name="adj3" fmla="val 439301"/>
              <a:gd name="adj4" fmla="val 1152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Winch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2057400" y="4787900"/>
            <a:ext cx="1295400" cy="228600"/>
          </a:xfrm>
          <a:prstGeom prst="borderCallout1">
            <a:avLst>
              <a:gd name="adj1" fmla="val 92996"/>
              <a:gd name="adj2" fmla="val 50860"/>
              <a:gd name="adj3" fmla="val 276801"/>
              <a:gd name="adj4" fmla="val 1270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85800" y="4940300"/>
            <a:ext cx="1295400" cy="762000"/>
          </a:xfrm>
          <a:prstGeom prst="borderCallout1">
            <a:avLst>
              <a:gd name="adj1" fmla="val 97996"/>
              <a:gd name="adj2" fmla="val 98654"/>
              <a:gd name="adj3" fmla="val 116801"/>
              <a:gd name="adj4" fmla="val 1439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Slat/Bar armor standard feature in Iraq &amp; Afghanistan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981200" y="6997700"/>
            <a:ext cx="1752600" cy="381000"/>
          </a:xfrm>
          <a:prstGeom prst="borderCallout1">
            <a:avLst>
              <a:gd name="adj1" fmla="val -3861"/>
              <a:gd name="adj2" fmla="val 100178"/>
              <a:gd name="adj3" fmla="val -112916"/>
              <a:gd name="adj4" fmla="val 12224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Inner ring in the wheel are troop step rings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334000" y="3873503"/>
            <a:ext cx="1143000" cy="219075"/>
          </a:xfrm>
          <a:prstGeom prst="borderCallout1">
            <a:avLst>
              <a:gd name="adj1" fmla="val 101329"/>
              <a:gd name="adj2" fmla="val 26595"/>
              <a:gd name="adj3" fmla="val 440389"/>
              <a:gd name="adj4" fmla="val 676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VC hatch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019800" y="4178300"/>
            <a:ext cx="1676400" cy="228600"/>
          </a:xfrm>
          <a:prstGeom prst="borderCallout1">
            <a:avLst>
              <a:gd name="adj1" fmla="val 101329"/>
              <a:gd name="adj2" fmla="val 26595"/>
              <a:gd name="adj3" fmla="val 305606"/>
              <a:gd name="adj4" fmla="val -132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Squad leader hatch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3352800" y="24638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MK19 MER: 2212m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47900"/>
            <a:ext cx="81534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STRYKER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(M1126 ICV)</a:t>
            </a:r>
            <a:endParaRPr lang="en-US" sz="100" dirty="0">
              <a:solidFill>
                <a:srgbClr val="0070C0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6477000" y="3873500"/>
            <a:ext cx="1295400" cy="228600"/>
          </a:xfrm>
          <a:prstGeom prst="borderCallout1">
            <a:avLst>
              <a:gd name="adj1" fmla="val 321995"/>
              <a:gd name="adj2" fmla="val -20000"/>
              <a:gd name="adj3" fmla="val 93644"/>
              <a:gd name="adj4" fmla="val -28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52400" y="3873500"/>
            <a:ext cx="1295400" cy="762000"/>
          </a:xfrm>
          <a:prstGeom prst="borderCallout1">
            <a:avLst>
              <a:gd name="adj1" fmla="val 97996"/>
              <a:gd name="adj2" fmla="val 98654"/>
              <a:gd name="adj3" fmla="val 116801"/>
              <a:gd name="adj4" fmla="val 14391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Slat/Bar armor standard feature in Iraq &amp; Afghanistan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029200" y="2806700"/>
            <a:ext cx="1371600" cy="381000"/>
          </a:xfrm>
          <a:prstGeom prst="borderCallout1">
            <a:avLst>
              <a:gd name="adj1" fmla="val 99461"/>
              <a:gd name="adj2" fmla="val 52072"/>
              <a:gd name="adj3" fmla="val 301491"/>
              <a:gd name="adj4" fmla="val 3018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Remote Weapon Station (RWS)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419600" y="67691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Gap between #2 &amp; 3 wheel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066800" y="6007100"/>
            <a:ext cx="1295400" cy="533400"/>
          </a:xfrm>
          <a:prstGeom prst="borderCallout1">
            <a:avLst>
              <a:gd name="adj1" fmla="val -1647"/>
              <a:gd name="adj2" fmla="val 49963"/>
              <a:gd name="adj3" fmla="val -110232"/>
              <a:gd name="adj4" fmla="val 11731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 propellers, non-amphibious vehicle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3352800" y="24638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MK19 MER: 2212m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AAV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8195" name="Picture 3" descr="C:\Users\r.a.barrameda.mil\Pictures\CHALLENGING PICS\AAV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40435"/>
            <a:ext cx="8229600" cy="546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457200" y="3035300"/>
            <a:ext cx="1295400" cy="914400"/>
          </a:xfrm>
          <a:prstGeom prst="borderCallout1">
            <a:avLst>
              <a:gd name="adj1" fmla="val 97996"/>
              <a:gd name="adj2" fmla="val 98654"/>
              <a:gd name="adj3" fmla="val 160551"/>
              <a:gd name="adj4" fmla="val 1358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Off-center from the hull is a one man turret with a dual trunnion axis .50 cal and MK 19 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038600" y="3568700"/>
            <a:ext cx="1295400" cy="228600"/>
          </a:xfrm>
          <a:prstGeom prst="borderCallout1">
            <a:avLst>
              <a:gd name="adj1" fmla="val 92996"/>
              <a:gd name="adj2" fmla="val 50860"/>
              <a:gd name="adj3" fmla="val 426801"/>
              <a:gd name="adj4" fmla="val 6156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Driver L/S of hull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248400" y="73787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Enhanced Armor Appliqué Kit (EAAK) 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244634" y="34163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MK19 MER: 2212m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1524000" y="7150100"/>
            <a:ext cx="1295400" cy="228600"/>
          </a:xfrm>
          <a:prstGeom prst="borderCallout1">
            <a:avLst>
              <a:gd name="adj1" fmla="val -7004"/>
              <a:gd name="adj2" fmla="val 49228"/>
              <a:gd name="adj3" fmla="val -278803"/>
              <a:gd name="adj4" fmla="val 8090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Trim vane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13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AAV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95500"/>
            <a:ext cx="8382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467600" y="3340100"/>
            <a:ext cx="1447800" cy="381000"/>
          </a:xfrm>
          <a:prstGeom prst="borderCallout1">
            <a:avLst>
              <a:gd name="adj1" fmla="val 98639"/>
              <a:gd name="adj2" fmla="val -595"/>
              <a:gd name="adj3" fmla="val 502084"/>
              <a:gd name="adj4" fmla="val -12672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Enhanced Armor Appliqué Kit (EAAK) 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200400" y="2882900"/>
            <a:ext cx="1295400" cy="228600"/>
          </a:xfrm>
          <a:prstGeom prst="borderCallout1">
            <a:avLst>
              <a:gd name="adj1" fmla="val 363662"/>
              <a:gd name="adj2" fmla="val 135147"/>
              <a:gd name="adj3" fmla="val 93644"/>
              <a:gd name="adj4" fmla="val 1004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657600" y="70739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90416"/>
              <a:gd name="adj4" fmla="val 341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6 sets of road wheels, gap between #3 &amp; 4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096000" y="6692900"/>
            <a:ext cx="1447800" cy="533400"/>
          </a:xfrm>
          <a:prstGeom prst="borderCallout1">
            <a:avLst>
              <a:gd name="adj1" fmla="val -3861"/>
              <a:gd name="adj2" fmla="val 50721"/>
              <a:gd name="adj3" fmla="val -187322"/>
              <a:gd name="adj4" fmla="val 297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 sprocket drive un-supported track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52400" y="6083300"/>
            <a:ext cx="1752600" cy="381000"/>
          </a:xfrm>
          <a:prstGeom prst="borderCallout1">
            <a:avLst>
              <a:gd name="adj1" fmla="val -3861"/>
              <a:gd name="adj2" fmla="val 50721"/>
              <a:gd name="adj3" fmla="val -235416"/>
              <a:gd name="adj4" fmla="val 9398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of the rear- end have propellers 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019800" y="2120900"/>
            <a:ext cx="1295400" cy="914400"/>
          </a:xfrm>
          <a:prstGeom prst="borderCallout1">
            <a:avLst>
              <a:gd name="adj1" fmla="val 100079"/>
              <a:gd name="adj2" fmla="val 50125"/>
              <a:gd name="adj3" fmla="val 212634"/>
              <a:gd name="adj4" fmla="val -119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Off-center from the hull is a one man turret with a dual trunnion axis .50 cal and MK 19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657600" y="22733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MK19 MER: 2212m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M-ATV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r.a.barrameda.mil\Pictures\army_mil-70669-2010-04-22-070416.jpg"/>
          <p:cNvPicPr>
            <a:picLocks noChangeAspect="1" noChangeArrowheads="1"/>
          </p:cNvPicPr>
          <p:nvPr/>
        </p:nvPicPr>
        <p:blipFill>
          <a:blip r:embed="rId3" cstate="print"/>
          <a:srcRect l="13120" t="2222" r="11251" b="4444"/>
          <a:stretch>
            <a:fillRect/>
          </a:stretch>
        </p:blipFill>
        <p:spPr bwMode="auto">
          <a:xfrm>
            <a:off x="304800" y="2049738"/>
            <a:ext cx="8534400" cy="5739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609600" y="2806700"/>
            <a:ext cx="1524000" cy="685800"/>
          </a:xfrm>
          <a:prstGeom prst="borderCallout1">
            <a:avLst>
              <a:gd name="adj1" fmla="val 98722"/>
              <a:gd name="adj2" fmla="val 48461"/>
              <a:gd name="adj3" fmla="val 321729"/>
              <a:gd name="adj4" fmla="val 958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engine, </a:t>
            </a:r>
          </a:p>
          <a:p>
            <a:pPr algn="ctr"/>
            <a:r>
              <a:rPr lang="en-US" sz="1200" dirty="0"/>
              <a:t>rear or 4-wheel drive, 4 passenger, 4 door truck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667000" y="2578100"/>
            <a:ext cx="1295400" cy="609600"/>
          </a:xfrm>
          <a:prstGeom prst="borderCallout1">
            <a:avLst>
              <a:gd name="adj1" fmla="val 97996"/>
              <a:gd name="adj2" fmla="val 98654"/>
              <a:gd name="adj3" fmla="val 168364"/>
              <a:gd name="adj4" fmla="val 1152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Variants shown will have a turret or CROW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5105400" y="3192738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MK19 MER: 2212m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8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M-ATV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222" t="5882" r="8889"/>
          <a:stretch>
            <a:fillRect/>
          </a:stretch>
        </p:blipFill>
        <p:spPr bwMode="auto">
          <a:xfrm>
            <a:off x="520700" y="2044700"/>
            <a:ext cx="8166100" cy="576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819400" y="2654300"/>
            <a:ext cx="1295400" cy="609600"/>
          </a:xfrm>
          <a:prstGeom prst="borderCallout1">
            <a:avLst>
              <a:gd name="adj1" fmla="val 97996"/>
              <a:gd name="adj2" fmla="val 98654"/>
              <a:gd name="adj3" fmla="val 168364"/>
              <a:gd name="adj4" fmla="val 1152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Variants shown will have a turret or CROW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934200" y="3187700"/>
            <a:ext cx="1524000" cy="685800"/>
          </a:xfrm>
          <a:prstGeom prst="borderCallout1">
            <a:avLst>
              <a:gd name="adj1" fmla="val 98722"/>
              <a:gd name="adj2" fmla="val 48461"/>
              <a:gd name="adj3" fmla="val 327285"/>
              <a:gd name="adj4" fmla="val -147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Front engine, </a:t>
            </a:r>
          </a:p>
          <a:p>
            <a:pPr algn="ctr"/>
            <a:r>
              <a:rPr lang="en-US" sz="1200" dirty="0"/>
              <a:t>rear or 4-wheel drive, 4 passenger, 4 door truck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953000" y="2861129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.50cal MER: 1800m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MK19 MER: 2212m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.a.barrameda.mil\Pictures\CHALLENGING PICS\Mi-24P Hind-F  n Mi24 hind D.jpg"/>
          <p:cNvPicPr>
            <a:picLocks noChangeAspect="1" noChangeArrowheads="1"/>
          </p:cNvPicPr>
          <p:nvPr/>
        </p:nvPicPr>
        <p:blipFill>
          <a:blip r:embed="rId3" cstate="print"/>
          <a:srcRect t="1316" b="1316"/>
          <a:stretch>
            <a:fillRect/>
          </a:stretch>
        </p:blipFill>
        <p:spPr bwMode="auto">
          <a:xfrm>
            <a:off x="217728" y="1435100"/>
            <a:ext cx="8697672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514600" y="15113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79544"/>
              <a:gd name="adj4" fmla="val 121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main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4724400" y="6616700"/>
            <a:ext cx="1371600" cy="609600"/>
          </a:xfrm>
          <a:prstGeom prst="borderCallout1">
            <a:avLst>
              <a:gd name="adj1" fmla="val -146"/>
              <a:gd name="adj2" fmla="val 46663"/>
              <a:gd name="adj3" fmla="val -113003"/>
              <a:gd name="adj4" fmla="val -2113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Swept back wing weapon load mount points</a:t>
            </a:r>
            <a:endParaRPr lang="en-US" sz="1200" dirty="0"/>
          </a:p>
        </p:txBody>
      </p:sp>
      <p:cxnSp>
        <p:nvCxnSpPr>
          <p:cNvPr id="6" name="Straight Connector 5"/>
          <p:cNvCxnSpPr>
            <a:endCxn id="5" idx="3"/>
          </p:cNvCxnSpPr>
          <p:nvPr/>
        </p:nvCxnSpPr>
        <p:spPr>
          <a:xfrm flipH="1">
            <a:off x="5410200" y="6083300"/>
            <a:ext cx="381000" cy="533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990600" y="23495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59167"/>
              <a:gd name="adj4" fmla="val 1386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is on the L/S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6324600" y="3340100"/>
            <a:ext cx="1371600" cy="533400"/>
          </a:xfrm>
          <a:prstGeom prst="borderCallout1">
            <a:avLst>
              <a:gd name="adj1" fmla="val -50604"/>
              <a:gd name="adj2" fmla="val -86042"/>
              <a:gd name="adj3" fmla="val 3318"/>
              <a:gd name="adj4" fmla="val -16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Bubble shaped tandem pilot canopies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4114800" y="3949700"/>
            <a:ext cx="1371600" cy="381000"/>
          </a:xfrm>
          <a:prstGeom prst="borderCallout1">
            <a:avLst>
              <a:gd name="adj1" fmla="val 1364"/>
              <a:gd name="adj2" fmla="val 20248"/>
              <a:gd name="adj3" fmla="val -59324"/>
              <a:gd name="adj4" fmla="val 228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Re-tractable landing gear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786905" y="5626103"/>
            <a:ext cx="2781531" cy="113877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MI-24 HIND-D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12.7mm MER: 1500m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AT-2 Swatter 2500m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324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4" grpId="0" animBg="1"/>
      <p:bldP spid="1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MI-24P HIND-F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7"/>
          <a:stretch/>
        </p:blipFill>
        <p:spPr>
          <a:xfrm>
            <a:off x="304800" y="2146300"/>
            <a:ext cx="8534400" cy="530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886200" y="2645018"/>
            <a:ext cx="1371600" cy="381000"/>
          </a:xfrm>
          <a:prstGeom prst="borderCallout1">
            <a:avLst>
              <a:gd name="adj1" fmla="val 94677"/>
              <a:gd name="adj2" fmla="val 37782"/>
              <a:gd name="adj3" fmla="val 262744"/>
              <a:gd name="adj4" fmla="val -13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main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986016" y="21463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355167"/>
              <a:gd name="adj4" fmla="val 772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is on the L/S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381000" y="4483100"/>
            <a:ext cx="1371600" cy="533400"/>
          </a:xfrm>
          <a:prstGeom prst="borderCallout1">
            <a:avLst>
              <a:gd name="adj1" fmla="val 112253"/>
              <a:gd name="adj2" fmla="val 119958"/>
              <a:gd name="adj3" fmla="val 99318"/>
              <a:gd name="adj4" fmla="val 1003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Bubble shaped tandem pilot canopies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352800" y="6759956"/>
            <a:ext cx="1371600" cy="381000"/>
          </a:xfrm>
          <a:prstGeom prst="borderCallout1">
            <a:avLst>
              <a:gd name="adj1" fmla="val 1364"/>
              <a:gd name="adj2" fmla="val 20248"/>
              <a:gd name="adj3" fmla="val -88124"/>
              <a:gd name="adj4" fmla="val 1622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Re-tractable landing gear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867400" y="5769218"/>
            <a:ext cx="1371600" cy="647700"/>
          </a:xfrm>
          <a:prstGeom prst="borderCallout1">
            <a:avLst>
              <a:gd name="adj1" fmla="val -111"/>
              <a:gd name="adj2" fmla="val 4826"/>
              <a:gd name="adj3" fmla="val -39798"/>
              <a:gd name="adj4" fmla="val -3009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Large sloped wings to mount missiles &amp; rockets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1257300" y="4102100"/>
            <a:ext cx="1371600" cy="228600"/>
          </a:xfrm>
          <a:prstGeom prst="borderCallout1">
            <a:avLst>
              <a:gd name="adj1" fmla="val 104005"/>
              <a:gd name="adj2" fmla="val 46663"/>
              <a:gd name="adj3" fmla="val 264827"/>
              <a:gd name="adj4" fmla="val 7852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Twin air inlets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181100" y="6927526"/>
            <a:ext cx="1524000" cy="426860"/>
          </a:xfrm>
          <a:prstGeom prst="borderCallout1">
            <a:avLst>
              <a:gd name="adj1" fmla="val -214501"/>
              <a:gd name="adj2" fmla="val 10894"/>
              <a:gd name="adj3" fmla="val 4935"/>
              <a:gd name="adj4" fmla="val 499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HIND-F has twin 30mm auto-cannons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953000" y="3830759"/>
            <a:ext cx="1371600" cy="381000"/>
          </a:xfrm>
          <a:prstGeom prst="borderCallout1">
            <a:avLst>
              <a:gd name="adj1" fmla="val 99477"/>
              <a:gd name="adj2" fmla="val 449"/>
              <a:gd name="adj3" fmla="val 215967"/>
              <a:gd name="adj4" fmla="val -773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 on both sides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00" y="5245103"/>
            <a:ext cx="1066800" cy="253053"/>
          </a:xfrm>
          <a:prstGeom prst="borderCallout1">
            <a:avLst>
              <a:gd name="adj1" fmla="val -279"/>
              <a:gd name="adj2" fmla="val 922"/>
              <a:gd name="adj3" fmla="val -37713"/>
              <a:gd name="adj4" fmla="val -3638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skid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41148" y="6423152"/>
            <a:ext cx="1219200" cy="381000"/>
          </a:xfrm>
          <a:prstGeom prst="borderCallout1">
            <a:avLst>
              <a:gd name="adj1" fmla="val -870"/>
              <a:gd name="adj2" fmla="val 47735"/>
              <a:gd name="adj3" fmla="val -226539"/>
              <a:gd name="adj4" fmla="val 852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Mid-air refueling stake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27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MI-24P HIND-F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" y="2238666"/>
            <a:ext cx="8612188" cy="484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Callout 1 4"/>
          <p:cNvSpPr/>
          <p:nvPr/>
        </p:nvSpPr>
        <p:spPr>
          <a:xfrm>
            <a:off x="5257800" y="2446481"/>
            <a:ext cx="1371600" cy="381000"/>
          </a:xfrm>
          <a:prstGeom prst="borderCallout1">
            <a:avLst>
              <a:gd name="adj1" fmla="val 94677"/>
              <a:gd name="adj2" fmla="val 37782"/>
              <a:gd name="adj3" fmla="val 262744"/>
              <a:gd name="adj4" fmla="val -13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main rotor blades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362200" y="26162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355167"/>
              <a:gd name="adj4" fmla="val 772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is on the L/S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6400800" y="4147127"/>
            <a:ext cx="1371600" cy="533400"/>
          </a:xfrm>
          <a:prstGeom prst="borderCallout1">
            <a:avLst>
              <a:gd name="adj1" fmla="val 115682"/>
              <a:gd name="adj2" fmla="val -71375"/>
              <a:gd name="adj3" fmla="val 51318"/>
              <a:gd name="adj4" fmla="val 35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Bubble shaped tandem pilot canopies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953000" y="6235700"/>
            <a:ext cx="1371600" cy="381000"/>
          </a:xfrm>
          <a:prstGeom prst="borderCallout1">
            <a:avLst>
              <a:gd name="adj1" fmla="val 1364"/>
              <a:gd name="adj2" fmla="val 20248"/>
              <a:gd name="adj3" fmla="val -88124"/>
              <a:gd name="adj4" fmla="val 1622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Re-tractable landing gear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457200" y="4292600"/>
            <a:ext cx="1371600" cy="647700"/>
          </a:xfrm>
          <a:prstGeom prst="borderCallout1">
            <a:avLst>
              <a:gd name="adj1" fmla="val 54948"/>
              <a:gd name="adj2" fmla="val 99493"/>
              <a:gd name="adj3" fmla="val 126790"/>
              <a:gd name="adj4" fmla="val 13857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Large sloped wings to mount missiles &amp; rockets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5486400" y="3478646"/>
            <a:ext cx="1371600" cy="228600"/>
          </a:xfrm>
          <a:prstGeom prst="borderCallout1">
            <a:avLst>
              <a:gd name="adj1" fmla="val 104005"/>
              <a:gd name="adj2" fmla="val 46663"/>
              <a:gd name="adj3" fmla="val 324827"/>
              <a:gd name="adj4" fmla="val -154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Twin air inlets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2971800" y="6311900"/>
            <a:ext cx="1524000" cy="426860"/>
          </a:xfrm>
          <a:prstGeom prst="borderCallout1">
            <a:avLst>
              <a:gd name="adj1" fmla="val -128815"/>
              <a:gd name="adj2" fmla="val 88894"/>
              <a:gd name="adj3" fmla="val 4935"/>
              <a:gd name="adj4" fmla="val 499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HIND-F has twin 30mm auto-cannons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1447800" y="3766127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179967"/>
              <a:gd name="adj4" fmla="val 18594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 on both sides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45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MI-28 HAVOC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r.a.barrameda.mil\Pictures\CHALLENGING PICS\mi-28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132" y="2110740"/>
            <a:ext cx="8028468" cy="5753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057400" y="26543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79544"/>
              <a:gd name="adj4" fmla="val 121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 main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2133600" y="7302500"/>
            <a:ext cx="1524000" cy="457200"/>
          </a:xfrm>
          <a:prstGeom prst="borderCallout1">
            <a:avLst>
              <a:gd name="adj1" fmla="val -134702"/>
              <a:gd name="adj2" fmla="val 55656"/>
              <a:gd name="adj3" fmla="val 4935"/>
              <a:gd name="adj4" fmla="val 499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Under mount 30mm chain gun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5029200" y="6311900"/>
            <a:ext cx="1371600" cy="381000"/>
          </a:xfrm>
          <a:prstGeom prst="borderCallout1">
            <a:avLst>
              <a:gd name="adj1" fmla="val 48912"/>
              <a:gd name="adj2" fmla="val 122"/>
              <a:gd name="adj3" fmla="val 47091"/>
              <a:gd name="adj4" fmla="val -7648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72200" y="4254500"/>
            <a:ext cx="1752600" cy="2057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Callout 1 8"/>
          <p:cNvSpPr/>
          <p:nvPr/>
        </p:nvSpPr>
        <p:spPr>
          <a:xfrm>
            <a:off x="5181600" y="3492500"/>
            <a:ext cx="1600200" cy="381000"/>
          </a:xfrm>
          <a:prstGeom prst="borderCallout1">
            <a:avLst>
              <a:gd name="adj1" fmla="val 99477"/>
              <a:gd name="adj2" fmla="val 30940"/>
              <a:gd name="adj3" fmla="val 270488"/>
              <a:gd name="adj4" fmla="val -46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 on both sides of fuselage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77332" y="6159500"/>
            <a:ext cx="1399068" cy="228600"/>
          </a:xfrm>
          <a:prstGeom prst="borderCallout1">
            <a:avLst>
              <a:gd name="adj1" fmla="val 54948"/>
              <a:gd name="adj2" fmla="val 99493"/>
              <a:gd name="adj3" fmla="val 71889"/>
              <a:gd name="adj4" fmla="val 11863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Mouse nose radar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0" y="4178300"/>
            <a:ext cx="1371600" cy="533400"/>
          </a:xfrm>
          <a:prstGeom prst="borderCallout1">
            <a:avLst>
              <a:gd name="adj1" fmla="val 269612"/>
              <a:gd name="adj2" fmla="val 158612"/>
              <a:gd name="adj3" fmla="val 101970"/>
              <a:gd name="adj4" fmla="val 7949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Armored angular shaped tandem pilot canopies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6019800" y="2425700"/>
            <a:ext cx="1371600" cy="228600"/>
          </a:xfrm>
          <a:prstGeom prst="borderCallout1">
            <a:avLst>
              <a:gd name="adj1" fmla="val 54948"/>
              <a:gd name="adj2" fmla="val 99493"/>
              <a:gd name="adj3" fmla="val 124828"/>
              <a:gd name="adj4" fmla="val 1316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Stabilizer wing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953000" y="69977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AT-6 Spiral MER: 5000m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776476"/>
            <a:ext cx="7288530" cy="4540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12720" algn="l"/>
              </a:tabLst>
            </a:pPr>
            <a:r>
              <a:rPr sz="2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2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required:</a:t>
            </a:r>
            <a:r>
              <a:rPr sz="2600" b="1" dirty="0">
                <a:latin typeface="Arial"/>
                <a:cs typeface="Arial"/>
              </a:rPr>
              <a:t>	</a:t>
            </a:r>
            <a:r>
              <a:rPr sz="2600" dirty="0">
                <a:latin typeface="Arial"/>
                <a:cs typeface="Arial"/>
              </a:rPr>
              <a:t>1.0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HP 24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Vdc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motor</a:t>
            </a:r>
            <a:r>
              <a:rPr sz="2600" spc="-10" dirty="0">
                <a:latin typeface="Arial"/>
                <a:cs typeface="Arial"/>
              </a:rPr>
              <a:t> assembly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600" b="1" dirty="0">
                <a:latin typeface="Arial"/>
                <a:cs typeface="Arial"/>
              </a:rPr>
              <a:t>Voltage</a:t>
            </a:r>
            <a:r>
              <a:rPr sz="2600" b="1" spc="-3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to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Operate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M242</a:t>
            </a:r>
            <a:r>
              <a:rPr sz="2600" b="1" spc="-15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Electrical </a:t>
            </a:r>
            <a:r>
              <a:rPr sz="2600" b="1" spc="-10" dirty="0">
                <a:latin typeface="Arial"/>
                <a:cs typeface="Arial"/>
              </a:rPr>
              <a:t>System</a:t>
            </a:r>
            <a:endParaRPr sz="2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Char char="•"/>
              <a:tabLst>
                <a:tab pos="354965" algn="l"/>
                <a:tab pos="355600" algn="l"/>
              </a:tabLst>
            </a:pPr>
            <a:r>
              <a:rPr sz="2500" dirty="0">
                <a:latin typeface="Arial"/>
                <a:cs typeface="Arial"/>
              </a:rPr>
              <a:t>Required:</a:t>
            </a:r>
            <a:r>
              <a:rPr sz="2500" spc="-75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18-</a:t>
            </a:r>
            <a:r>
              <a:rPr sz="2500" dirty="0">
                <a:latin typeface="Arial"/>
                <a:cs typeface="Arial"/>
              </a:rPr>
              <a:t>28</a:t>
            </a:r>
            <a:r>
              <a:rPr sz="2500" spc="-55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VDC</a:t>
            </a: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500" dirty="0">
                <a:latin typeface="Arial"/>
                <a:cs typeface="Arial"/>
              </a:rPr>
              <a:t>Provided:</a:t>
            </a:r>
            <a:r>
              <a:rPr sz="2500" spc="-70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18-</a:t>
            </a:r>
            <a:r>
              <a:rPr sz="2500" dirty="0">
                <a:latin typeface="Arial"/>
                <a:cs typeface="Arial"/>
              </a:rPr>
              <a:t>30</a:t>
            </a:r>
            <a:r>
              <a:rPr sz="2500" spc="-55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VDC</a:t>
            </a: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500" dirty="0">
                <a:latin typeface="Arial"/>
                <a:cs typeface="Arial"/>
              </a:rPr>
              <a:t>Average</a:t>
            </a:r>
            <a:r>
              <a:rPr sz="2500" spc="-7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Used:</a:t>
            </a:r>
            <a:r>
              <a:rPr sz="2500" spc="-7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24</a:t>
            </a:r>
            <a:r>
              <a:rPr sz="2500" spc="-60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VDC</a:t>
            </a: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500" dirty="0">
                <a:latin typeface="Arial"/>
                <a:cs typeface="Arial"/>
              </a:rPr>
              <a:t>Safety</a:t>
            </a:r>
            <a:r>
              <a:rPr sz="2500" spc="-6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Margin:</a:t>
            </a:r>
            <a:r>
              <a:rPr sz="2500" spc="-45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2</a:t>
            </a:r>
            <a:r>
              <a:rPr sz="2500" spc="-55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VDC</a:t>
            </a:r>
            <a:endParaRPr sz="2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500" dirty="0">
                <a:latin typeface="Arial"/>
                <a:cs typeface="Arial"/>
              </a:rPr>
              <a:t>Rated</a:t>
            </a:r>
            <a:r>
              <a:rPr sz="2500" spc="-4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at</a:t>
            </a:r>
            <a:r>
              <a:rPr sz="2500" spc="-40" dirty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28</a:t>
            </a:r>
            <a:r>
              <a:rPr sz="2500" spc="-50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VDC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51" y="199136"/>
            <a:ext cx="8369299" cy="102784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25-</a:t>
            </a:r>
            <a:r>
              <a:rPr dirty="0"/>
              <a:t>mm</a:t>
            </a:r>
            <a:r>
              <a:rPr spc="-105" dirty="0"/>
              <a:t> </a:t>
            </a:r>
            <a:r>
              <a:rPr dirty="0"/>
              <a:t>Equipment</a:t>
            </a:r>
            <a:r>
              <a:rPr spc="-75" dirty="0"/>
              <a:t> </a:t>
            </a:r>
            <a:r>
              <a:rPr spc="-20" dirty="0"/>
              <a:t>Data</a:t>
            </a:r>
            <a:r>
              <a:rPr u="none" spc="-20" dirty="0"/>
              <a:t> </a:t>
            </a:r>
            <a:r>
              <a:rPr lang="en-US" u="none" spc="-20" dirty="0" smtClean="0"/>
              <a:t/>
            </a:r>
            <a:br>
              <a:rPr lang="en-US" u="none" spc="-20" dirty="0" smtClean="0"/>
            </a:br>
            <a:r>
              <a:rPr spc="-10" dirty="0" smtClean="0"/>
              <a:t>(</a:t>
            </a:r>
            <a:r>
              <a:rPr lang="en-US" spc="-10" dirty="0"/>
              <a:t>V</a:t>
            </a:r>
            <a:r>
              <a:rPr spc="-10" dirty="0" smtClean="0"/>
              <a:t>erbatim</a:t>
            </a:r>
            <a:r>
              <a:rPr spc="-1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MI-28 HAVOC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C:\Users\r.a.barrameda.mil\Pictures\CHALLENGING PICS\Mi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3" y="1968500"/>
            <a:ext cx="7875705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152400" y="37973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22941"/>
              <a:gd name="adj4" fmla="val 832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is on the R/S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391403" y="4025900"/>
            <a:ext cx="1322505" cy="228600"/>
          </a:xfrm>
          <a:prstGeom prst="borderCallout1">
            <a:avLst>
              <a:gd name="adj1" fmla="val 58721"/>
              <a:gd name="adj2" fmla="val 122"/>
              <a:gd name="adj3" fmla="val 117244"/>
              <a:gd name="adj4" fmla="val -1905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Mouse nose radar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543800" y="4864100"/>
            <a:ext cx="1371600" cy="228600"/>
          </a:xfrm>
          <a:prstGeom prst="borderCallout1">
            <a:avLst>
              <a:gd name="adj1" fmla="val 58721"/>
              <a:gd name="adj2" fmla="val 122"/>
              <a:gd name="adj3" fmla="val 121054"/>
              <a:gd name="adj4" fmla="val -374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Target sight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667000" y="2120900"/>
            <a:ext cx="1828800" cy="381000"/>
          </a:xfrm>
          <a:prstGeom prst="borderCallout1">
            <a:avLst>
              <a:gd name="adj1" fmla="val 99477"/>
              <a:gd name="adj2" fmla="val 72449"/>
              <a:gd name="adj3" fmla="val 145636"/>
              <a:gd name="adj4" fmla="val 11596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High accuracy radar navigation system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124200" y="6464300"/>
            <a:ext cx="1371600" cy="228600"/>
          </a:xfrm>
          <a:prstGeom prst="borderCallout1">
            <a:avLst>
              <a:gd name="adj1" fmla="val 2118"/>
              <a:gd name="adj2" fmla="val 50437"/>
              <a:gd name="adj3" fmla="val -822343"/>
              <a:gd name="adj4" fmla="val 9647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Dual air inlets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858000" y="6616700"/>
            <a:ext cx="1524000" cy="457200"/>
          </a:xfrm>
          <a:prstGeom prst="borderCallout1">
            <a:avLst>
              <a:gd name="adj1" fmla="val -191306"/>
              <a:gd name="adj2" fmla="val -15665"/>
              <a:gd name="adj3" fmla="val 3048"/>
              <a:gd name="adj4" fmla="val 4540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Under mount 30mm chain gun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876800" y="69977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47626"/>
              <a:gd name="adj4" fmla="val 1096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0" y="6540500"/>
            <a:ext cx="5334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8400" y="6921500"/>
            <a:ext cx="3124200" cy="76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Callout 1 14"/>
          <p:cNvSpPr/>
          <p:nvPr/>
        </p:nvSpPr>
        <p:spPr>
          <a:xfrm>
            <a:off x="609600" y="6311900"/>
            <a:ext cx="1371600" cy="609600"/>
          </a:xfrm>
          <a:prstGeom prst="borderCallout1">
            <a:avLst>
              <a:gd name="adj1" fmla="val -146"/>
              <a:gd name="adj2" fmla="val 46663"/>
              <a:gd name="adj3" fmla="val -169607"/>
              <a:gd name="adj4" fmla="val 19647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Short sloped wing weapon load mount points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2209800" y="3873500"/>
            <a:ext cx="1371600" cy="228600"/>
          </a:xfrm>
          <a:prstGeom prst="borderCallout1">
            <a:avLst>
              <a:gd name="adj1" fmla="val 96457"/>
              <a:gd name="adj2" fmla="val 40374"/>
              <a:gd name="adj3" fmla="val 347469"/>
              <a:gd name="adj4" fmla="val 147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Stabilizer fin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6934200" y="2959100"/>
            <a:ext cx="1371600" cy="533400"/>
          </a:xfrm>
          <a:prstGeom prst="borderCallout1">
            <a:avLst>
              <a:gd name="adj1" fmla="val 193601"/>
              <a:gd name="adj2" fmla="val -47677"/>
              <a:gd name="adj3" fmla="val 103587"/>
              <a:gd name="adj4" fmla="val 2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Armored angular shaped tandem pilot canopies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562600" y="2120900"/>
            <a:ext cx="16002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AT-6 Spiral MER: 5000m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KA-52 HOKUM-B (Alligator)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r.a.barrameda.mil\Pictures\Gainey Cup\Kamov Ka-50 Russian attack helicopte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72" y="2197102"/>
            <a:ext cx="8081828" cy="5384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667000" y="2197100"/>
            <a:ext cx="1828800" cy="381000"/>
          </a:xfrm>
          <a:prstGeom prst="borderCallout1">
            <a:avLst>
              <a:gd name="adj1" fmla="val 99477"/>
              <a:gd name="adj2" fmla="val 72449"/>
              <a:gd name="adj3" fmla="val 231350"/>
              <a:gd name="adj4" fmla="val 1027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Coaxial contra-rotating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3644900"/>
            <a:ext cx="1371600" cy="533400"/>
          </a:xfrm>
          <a:prstGeom prst="borderCallout1">
            <a:avLst>
              <a:gd name="adj1" fmla="val 193601"/>
              <a:gd name="adj2" fmla="val -47677"/>
              <a:gd name="adj3" fmla="val 103587"/>
              <a:gd name="adj4" fmla="val 2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 pilots sits next to each other in the canopy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7543800" y="6616700"/>
            <a:ext cx="1371600" cy="533400"/>
          </a:xfrm>
          <a:prstGeom prst="borderCallout1">
            <a:avLst>
              <a:gd name="adj1" fmla="val -105591"/>
              <a:gd name="adj2" fmla="val -33840"/>
              <a:gd name="adj3" fmla="val -1534"/>
              <a:gd name="adj4" fmla="val 213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Large airplane type nose to house the radar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657600" y="6921500"/>
            <a:ext cx="1371600" cy="533400"/>
          </a:xfrm>
          <a:prstGeom prst="borderCallout1">
            <a:avLst>
              <a:gd name="adj1" fmla="val 2118"/>
              <a:gd name="adj2" fmla="val 50437"/>
              <a:gd name="adj3" fmla="val -225577"/>
              <a:gd name="adj4" fmla="val 505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chain gun mounted on the R/S fuselage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562600" y="70739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52154"/>
              <a:gd name="adj4" fmla="val 505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Re-tractable landing gears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876800" y="6159500"/>
            <a:ext cx="1447800" cy="914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2819400" y="6616700"/>
            <a:ext cx="1371600" cy="228600"/>
          </a:xfrm>
          <a:prstGeom prst="borderCallout1">
            <a:avLst>
              <a:gd name="adj1" fmla="val 2118"/>
              <a:gd name="adj2" fmla="val 50437"/>
              <a:gd name="adj3" fmla="val -750645"/>
              <a:gd name="adj4" fmla="val 10905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Dual air inlets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1295400" y="31877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31350"/>
              <a:gd name="adj4" fmla="val 1027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 tail rotor</a:t>
            </a:r>
          </a:p>
          <a:p>
            <a:pPr algn="ctr"/>
            <a:r>
              <a:rPr lang="en-US" sz="1200" dirty="0"/>
              <a:t>Vertical rudder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533400" y="5626100"/>
            <a:ext cx="1371600" cy="533400"/>
          </a:xfrm>
          <a:prstGeom prst="borderCallout1">
            <a:avLst>
              <a:gd name="adj1" fmla="val 2118"/>
              <a:gd name="adj2" fmla="val 50437"/>
              <a:gd name="adj3" fmla="val -94580"/>
              <a:gd name="adj4" fmla="val 12477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Weapon load mount wings are straight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3276600" y="3340100"/>
            <a:ext cx="1143000" cy="381000"/>
          </a:xfrm>
          <a:prstGeom prst="borderCallout1">
            <a:avLst>
              <a:gd name="adj1" fmla="val 99477"/>
              <a:gd name="adj2" fmla="val 30940"/>
              <a:gd name="adj3" fmla="val 308979"/>
              <a:gd name="adj4" fmla="val 124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vector exhausts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5257800" y="22733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AT-9 Vikhr MER: 10,000m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r.a.barrameda.mil\Pictures\Gainey Cup\Ka-52-Alligato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60816"/>
            <a:ext cx="8720768" cy="5446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3657600" y="2578100"/>
            <a:ext cx="1828800" cy="381000"/>
          </a:xfrm>
          <a:prstGeom prst="borderCallout1">
            <a:avLst>
              <a:gd name="adj1" fmla="val 99477"/>
              <a:gd name="adj2" fmla="val 72449"/>
              <a:gd name="adj3" fmla="val 421539"/>
              <a:gd name="adj4" fmla="val 6219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Coaxial contra-rotating rotor blades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914400" y="4711700"/>
            <a:ext cx="1371600" cy="533400"/>
          </a:xfrm>
          <a:prstGeom prst="borderCallout1">
            <a:avLst>
              <a:gd name="adj1" fmla="val 136997"/>
              <a:gd name="adj2" fmla="val 148549"/>
              <a:gd name="adj3" fmla="val 98735"/>
              <a:gd name="adj4" fmla="val 989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 pilots sits next to each other in the canopy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228600" y="5702300"/>
            <a:ext cx="1371600" cy="533400"/>
          </a:xfrm>
          <a:prstGeom prst="borderCallout1">
            <a:avLst>
              <a:gd name="adj1" fmla="val 54517"/>
              <a:gd name="adj2" fmla="val 139116"/>
              <a:gd name="adj3" fmla="val 46984"/>
              <a:gd name="adj4" fmla="val 9961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Large airplane type nose to house the radar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1143000" y="7073900"/>
            <a:ext cx="1371600" cy="381000"/>
          </a:xfrm>
          <a:prstGeom prst="borderCallout1">
            <a:avLst>
              <a:gd name="adj1" fmla="val 2118"/>
              <a:gd name="adj2" fmla="val 50437"/>
              <a:gd name="adj3" fmla="val -196480"/>
              <a:gd name="adj4" fmla="val 1084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Re-tractable mid-air refueling stake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029200" y="71501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52154"/>
              <a:gd name="adj4" fmla="val 505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Re-tractable landing gears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05200" y="6616700"/>
            <a:ext cx="2286000" cy="533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Callout 1 9"/>
          <p:cNvSpPr/>
          <p:nvPr/>
        </p:nvSpPr>
        <p:spPr>
          <a:xfrm>
            <a:off x="4114800" y="6464300"/>
            <a:ext cx="1371600" cy="228600"/>
          </a:xfrm>
          <a:prstGeom prst="borderCallout1">
            <a:avLst>
              <a:gd name="adj1" fmla="val 2118"/>
              <a:gd name="adj2" fmla="val 50437"/>
              <a:gd name="adj3" fmla="val -448758"/>
              <a:gd name="adj4" fmla="val 574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Air inlet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6705600" y="4406900"/>
            <a:ext cx="1143000" cy="228600"/>
          </a:xfrm>
          <a:prstGeom prst="borderCallout1">
            <a:avLst>
              <a:gd name="adj1" fmla="val 98534"/>
              <a:gd name="adj2" fmla="val 70562"/>
              <a:gd name="adj3" fmla="val 442672"/>
              <a:gd name="adj4" fmla="val 9081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Stabilizer fins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20000" y="6464300"/>
            <a:ext cx="1371600" cy="533400"/>
          </a:xfrm>
          <a:prstGeom prst="borderCallout1">
            <a:avLst>
              <a:gd name="adj1" fmla="val 2118"/>
              <a:gd name="adj2" fmla="val 50437"/>
              <a:gd name="adj3" fmla="val -172208"/>
              <a:gd name="adj4" fmla="val -6956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Weapon load mount wings are straight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6629400" y="34925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31350"/>
              <a:gd name="adj4" fmla="val 1027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 tail rotor</a:t>
            </a:r>
          </a:p>
          <a:p>
            <a:pPr algn="ctr"/>
            <a:r>
              <a:rPr lang="en-US" sz="1200" dirty="0"/>
              <a:t>Vertical rudder</a:t>
            </a:r>
            <a:endParaRPr lang="en-US" sz="1200" dirty="0"/>
          </a:p>
        </p:txBody>
      </p:sp>
      <p:sp>
        <p:nvSpPr>
          <p:cNvPr id="17" name="Line Callout 1 16"/>
          <p:cNvSpPr/>
          <p:nvPr/>
        </p:nvSpPr>
        <p:spPr>
          <a:xfrm>
            <a:off x="5181600" y="3949700"/>
            <a:ext cx="1600200" cy="381000"/>
          </a:xfrm>
          <a:prstGeom prst="borderCallout1">
            <a:avLst>
              <a:gd name="adj1" fmla="val 99477"/>
              <a:gd name="adj2" fmla="val 30940"/>
              <a:gd name="adj3" fmla="val 342941"/>
              <a:gd name="adj4" fmla="val 5729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 on both sides of fuselage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715000" y="22733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AT-9 Vikhr MER: 10,000m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KA-52 HOKUM-B (Alligator)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6" grpId="0" animBg="1"/>
      <p:bldP spid="1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Z-10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r.a.barrameda.mil\Pictures\z10_l2.jpg"/>
          <p:cNvPicPr>
            <a:picLocks noChangeAspect="1" noChangeArrowheads="1"/>
          </p:cNvPicPr>
          <p:nvPr/>
        </p:nvPicPr>
        <p:blipFill>
          <a:blip r:embed="rId3" cstate="print"/>
          <a:srcRect t="12091" b="16896"/>
          <a:stretch>
            <a:fillRect/>
          </a:stretch>
        </p:blipFill>
        <p:spPr bwMode="auto">
          <a:xfrm>
            <a:off x="304802" y="2501900"/>
            <a:ext cx="858433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Line Callout 1 5"/>
          <p:cNvSpPr/>
          <p:nvPr/>
        </p:nvSpPr>
        <p:spPr>
          <a:xfrm>
            <a:off x="7467600" y="5397500"/>
            <a:ext cx="1524000" cy="228600"/>
          </a:xfrm>
          <a:prstGeom prst="borderCallout1">
            <a:avLst>
              <a:gd name="adj1" fmla="val -5430"/>
              <a:gd name="adj2" fmla="val 38330"/>
              <a:gd name="adj3" fmla="val -214795"/>
              <a:gd name="adj4" fmla="val 352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Stabilizer wings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6200" y="4483100"/>
            <a:ext cx="1371600" cy="228600"/>
          </a:xfrm>
          <a:prstGeom prst="borderCallout1">
            <a:avLst>
              <a:gd name="adj1" fmla="val 104004"/>
              <a:gd name="adj2" fmla="val 51694"/>
              <a:gd name="adj3" fmla="val 355016"/>
              <a:gd name="adj4" fmla="val 6942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Target sight system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3505200" y="2959100"/>
            <a:ext cx="1828800" cy="228600"/>
          </a:xfrm>
          <a:prstGeom prst="borderCallout1">
            <a:avLst>
              <a:gd name="adj1" fmla="val 101094"/>
              <a:gd name="adj2" fmla="val 49807"/>
              <a:gd name="adj3" fmla="val 195231"/>
              <a:gd name="adj4" fmla="val 4521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</a:t>
            </a:r>
            <a:r>
              <a:rPr lang="en-US" sz="1200" dirty="0"/>
              <a:t> main rotor blades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304800" y="6311900"/>
            <a:ext cx="1524000" cy="457200"/>
          </a:xfrm>
          <a:prstGeom prst="borderCallout1">
            <a:avLst>
              <a:gd name="adj1" fmla="val -136589"/>
              <a:gd name="adj2" fmla="val 74901"/>
              <a:gd name="adj3" fmla="val 3048"/>
              <a:gd name="adj4" fmla="val 4540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Chin mount 30mm chain gun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791200" y="59309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47626"/>
              <a:gd name="adj4" fmla="val 1096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810000" y="5778500"/>
            <a:ext cx="2667000" cy="152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Callout 1 13"/>
          <p:cNvSpPr/>
          <p:nvPr/>
        </p:nvSpPr>
        <p:spPr>
          <a:xfrm>
            <a:off x="4191000" y="6616700"/>
            <a:ext cx="1447800" cy="685800"/>
          </a:xfrm>
          <a:prstGeom prst="borderCallout1">
            <a:avLst>
              <a:gd name="adj1" fmla="val -146"/>
              <a:gd name="adj2" fmla="val 46663"/>
              <a:gd name="adj3" fmla="val -228098"/>
              <a:gd name="adj4" fmla="val 3923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Short  aerodynamic wing weapon load mount points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467600" y="3187700"/>
            <a:ext cx="1371600" cy="228600"/>
          </a:xfrm>
          <a:prstGeom prst="borderCallout1">
            <a:avLst>
              <a:gd name="adj1" fmla="val 96457"/>
              <a:gd name="adj2" fmla="val 40374"/>
              <a:gd name="adj3" fmla="val 362563"/>
              <a:gd name="adj4" fmla="val 285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R/S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981200" y="2959100"/>
            <a:ext cx="1371600" cy="533400"/>
          </a:xfrm>
          <a:prstGeom prst="borderCallout1">
            <a:avLst>
              <a:gd name="adj1" fmla="val 272846"/>
              <a:gd name="adj2" fmla="val 20877"/>
              <a:gd name="adj3" fmla="val 98735"/>
              <a:gd name="adj4" fmla="val 291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Angular shaped tandem pilot canopies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819400" y="3492500"/>
            <a:ext cx="533400" cy="533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Callout 1 17"/>
          <p:cNvSpPr/>
          <p:nvPr/>
        </p:nvSpPr>
        <p:spPr>
          <a:xfrm>
            <a:off x="5638800" y="3568700"/>
            <a:ext cx="1600200" cy="381000"/>
          </a:xfrm>
          <a:prstGeom prst="borderCallout1">
            <a:avLst>
              <a:gd name="adj1" fmla="val 99477"/>
              <a:gd name="adj2" fmla="val 30940"/>
              <a:gd name="adj3" fmla="val 175394"/>
              <a:gd name="adj4" fmla="val 174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 on both sides of fuselage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2048690" y="6112691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HJ-10 MER: 8000m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9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Z-10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r="7500"/>
          <a:stretch>
            <a:fillRect/>
          </a:stretch>
        </p:blipFill>
        <p:spPr bwMode="auto">
          <a:xfrm>
            <a:off x="838200" y="2120900"/>
            <a:ext cx="7467600" cy="560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28600" y="6388100"/>
            <a:ext cx="1524000" cy="228600"/>
          </a:xfrm>
          <a:prstGeom prst="borderCallout1">
            <a:avLst>
              <a:gd name="adj1" fmla="val -1656"/>
              <a:gd name="adj2" fmla="val 94368"/>
              <a:gd name="adj3" fmla="val -120455"/>
              <a:gd name="adj4" fmla="val 1093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Stabilizer wings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6629400" y="6540500"/>
            <a:ext cx="1371600" cy="228600"/>
          </a:xfrm>
          <a:prstGeom prst="borderCallout1">
            <a:avLst>
              <a:gd name="adj1" fmla="val 36080"/>
              <a:gd name="adj2" fmla="val -1136"/>
              <a:gd name="adj3" fmla="val -180833"/>
              <a:gd name="adj4" fmla="val -5824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Target sight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114800" y="3340100"/>
            <a:ext cx="1828800" cy="228600"/>
          </a:xfrm>
          <a:prstGeom prst="borderCallout1">
            <a:avLst>
              <a:gd name="adj1" fmla="val 101094"/>
              <a:gd name="adj2" fmla="val 49807"/>
              <a:gd name="adj3" fmla="val 195231"/>
              <a:gd name="adj4" fmla="val 4521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</a:t>
            </a:r>
            <a:r>
              <a:rPr lang="en-US" sz="1200" dirty="0"/>
              <a:t> main rotor blades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629400" y="7302500"/>
            <a:ext cx="1524000" cy="457200"/>
          </a:xfrm>
          <a:prstGeom prst="borderCallout1">
            <a:avLst>
              <a:gd name="adj1" fmla="val -134702"/>
              <a:gd name="adj2" fmla="val -52457"/>
              <a:gd name="adj3" fmla="val 3048"/>
              <a:gd name="adj4" fmla="val 4540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Chin mount 30mm chain gun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876800" y="74549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00079"/>
              <a:gd name="adj4" fmla="val 7886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6997700"/>
            <a:ext cx="1524000" cy="457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1828800" y="7150100"/>
            <a:ext cx="1447800" cy="685800"/>
          </a:xfrm>
          <a:prstGeom prst="borderCallout1">
            <a:avLst>
              <a:gd name="adj1" fmla="val -146"/>
              <a:gd name="adj2" fmla="val 46663"/>
              <a:gd name="adj3" fmla="val -155142"/>
              <a:gd name="adj4" fmla="val 838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Short  aerodynamic wing weapon load mount points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990600" y="3492500"/>
            <a:ext cx="1371600" cy="228600"/>
          </a:xfrm>
          <a:prstGeom prst="borderCallout1">
            <a:avLst>
              <a:gd name="adj1" fmla="val 96457"/>
              <a:gd name="adj2" fmla="val 40374"/>
              <a:gd name="adj3" fmla="val 490865"/>
              <a:gd name="adj4" fmla="val 1165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R/S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5791200" y="3949700"/>
            <a:ext cx="1371600" cy="533400"/>
          </a:xfrm>
          <a:prstGeom prst="borderCallout1">
            <a:avLst>
              <a:gd name="adj1" fmla="val 183897"/>
              <a:gd name="adj2" fmla="val -20004"/>
              <a:gd name="adj3" fmla="val 98735"/>
              <a:gd name="adj4" fmla="val 291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Angular shaped tandem pilot canopies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143000" y="4864100"/>
            <a:ext cx="1600200" cy="381000"/>
          </a:xfrm>
          <a:prstGeom prst="borderCallout1">
            <a:avLst>
              <a:gd name="adj1" fmla="val 58722"/>
              <a:gd name="adj2" fmla="val 101560"/>
              <a:gd name="adj3" fmla="val 132374"/>
              <a:gd name="adj4" fmla="val 14139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 on both sides of fuselage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6096000" y="52451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3000m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HJ-10 MER: 8000m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EC-665 TIGER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25602" name="Picture 2" descr="C:\Users\r.a.barrameda.mil\Pictures\German_Army_Eurocopter_EC_665_Tiger_UHT_98-18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2" y="2120900"/>
            <a:ext cx="8375055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6200" y="3340100"/>
            <a:ext cx="1371600" cy="381000"/>
          </a:xfrm>
          <a:prstGeom prst="borderCallout1">
            <a:avLst>
              <a:gd name="adj1" fmla="val 99477"/>
              <a:gd name="adj2" fmla="val 72449"/>
              <a:gd name="adj3" fmla="val 222941"/>
              <a:gd name="adj4" fmla="val 832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is on the R/S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5486400" y="2730500"/>
            <a:ext cx="1524000" cy="228600"/>
          </a:xfrm>
          <a:prstGeom prst="borderCallout1">
            <a:avLst>
              <a:gd name="adj1" fmla="val 100230"/>
              <a:gd name="adj2" fmla="val 2245"/>
              <a:gd name="adj3" fmla="val 328601"/>
              <a:gd name="adj4" fmla="val -2829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main rotor blades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819400" y="2425700"/>
            <a:ext cx="1828800" cy="228600"/>
          </a:xfrm>
          <a:prstGeom prst="borderCallout1">
            <a:avLst>
              <a:gd name="adj1" fmla="val 99477"/>
              <a:gd name="adj2" fmla="val 72449"/>
              <a:gd name="adj3" fmla="val 199221"/>
              <a:gd name="adj4" fmla="val 9993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Mast mounted sight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905000" y="3416300"/>
            <a:ext cx="1524000" cy="228600"/>
          </a:xfrm>
          <a:prstGeom prst="borderCallout1">
            <a:avLst>
              <a:gd name="adj1" fmla="val 104005"/>
              <a:gd name="adj2" fmla="val 49808"/>
              <a:gd name="adj3" fmla="val 385204"/>
              <a:gd name="adj4" fmla="val 1153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Dual engine exhausts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4343400" y="59309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47626"/>
              <a:gd name="adj4" fmla="val 1096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4600" y="5854700"/>
            <a:ext cx="2514600" cy="76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Callout 1 12"/>
          <p:cNvSpPr/>
          <p:nvPr/>
        </p:nvSpPr>
        <p:spPr>
          <a:xfrm>
            <a:off x="6172200" y="5626100"/>
            <a:ext cx="1371600" cy="609600"/>
          </a:xfrm>
          <a:prstGeom prst="borderCallout1">
            <a:avLst>
              <a:gd name="adj1" fmla="val -146"/>
              <a:gd name="adj2" fmla="val 21506"/>
              <a:gd name="adj3" fmla="val -155456"/>
              <a:gd name="adj4" fmla="val -3623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Short sloped wing weapon load mount points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152400" y="5702300"/>
            <a:ext cx="1371600" cy="228600"/>
          </a:xfrm>
          <a:prstGeom prst="borderCallout1">
            <a:avLst>
              <a:gd name="adj1" fmla="val 9664"/>
              <a:gd name="adj2" fmla="val 43519"/>
              <a:gd name="adj3" fmla="val -203474"/>
              <a:gd name="adj4" fmla="val 9206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Stabilizer wings</a:t>
            </a:r>
            <a:endParaRPr lang="en-US" sz="1200" dirty="0"/>
          </a:p>
        </p:txBody>
      </p:sp>
      <p:sp>
        <p:nvSpPr>
          <p:cNvPr id="15" name="Line Callout 1 14"/>
          <p:cNvSpPr/>
          <p:nvPr/>
        </p:nvSpPr>
        <p:spPr>
          <a:xfrm>
            <a:off x="7086600" y="3340100"/>
            <a:ext cx="1371600" cy="533400"/>
          </a:xfrm>
          <a:prstGeom prst="borderCallout1">
            <a:avLst>
              <a:gd name="adj1" fmla="val 151553"/>
              <a:gd name="adj2" fmla="val -72205"/>
              <a:gd name="adj3" fmla="val 103587"/>
              <a:gd name="adj4" fmla="val 24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Angular shaped step tandem pilot canopies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7239000" y="49403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HOT MER: 4000m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9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EC-665 TIGER</a:t>
            </a:r>
            <a:endParaRPr lang="en-US" sz="800" dirty="0">
              <a:solidFill>
                <a:srgbClr val="00B050"/>
              </a:solidFill>
            </a:endParaRPr>
          </a:p>
        </p:txBody>
      </p:sp>
      <p:pic>
        <p:nvPicPr>
          <p:cNvPr id="26626" name="Picture 2" descr="C:\Users\r.a.barrameda.mil\Pictures\1195000.jpg"/>
          <p:cNvPicPr>
            <a:picLocks noChangeAspect="1" noChangeArrowheads="1"/>
          </p:cNvPicPr>
          <p:nvPr/>
        </p:nvPicPr>
        <p:blipFill rotWithShape="1">
          <a:blip r:embed="rId3" cstate="print"/>
          <a:srcRect b="4005"/>
          <a:stretch/>
        </p:blipFill>
        <p:spPr bwMode="auto">
          <a:xfrm>
            <a:off x="381000" y="2197100"/>
            <a:ext cx="8458200" cy="549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543800" y="3949700"/>
            <a:ext cx="1371600" cy="381000"/>
          </a:xfrm>
          <a:prstGeom prst="borderCallout1">
            <a:avLst>
              <a:gd name="adj1" fmla="val 99477"/>
              <a:gd name="adj2" fmla="val 20248"/>
              <a:gd name="adj3" fmla="val 204828"/>
              <a:gd name="adj4" fmla="val 1093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is on the R/S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581400" y="3187700"/>
            <a:ext cx="1524000" cy="228600"/>
          </a:xfrm>
          <a:prstGeom prst="borderCallout1">
            <a:avLst>
              <a:gd name="adj1" fmla="val 104004"/>
              <a:gd name="adj2" fmla="val 49792"/>
              <a:gd name="adj3" fmla="val 332375"/>
              <a:gd name="adj4" fmla="val 4529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main rotor blades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1371600" y="4254500"/>
            <a:ext cx="1371600" cy="228600"/>
          </a:xfrm>
          <a:prstGeom prst="borderCallout1">
            <a:avLst>
              <a:gd name="adj1" fmla="val 47400"/>
              <a:gd name="adj2" fmla="val 100122"/>
              <a:gd name="adj3" fmla="val 90866"/>
              <a:gd name="adj4" fmla="val 14993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Target sight system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2590800" y="3568700"/>
            <a:ext cx="1066800" cy="228600"/>
          </a:xfrm>
          <a:prstGeom prst="borderCallout1">
            <a:avLst>
              <a:gd name="adj1" fmla="val 99477"/>
              <a:gd name="adj2" fmla="val 72449"/>
              <a:gd name="adj3" fmla="val 535070"/>
              <a:gd name="adj4" fmla="val 19602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Air inlets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5715000" y="4330700"/>
            <a:ext cx="1524000" cy="228600"/>
          </a:xfrm>
          <a:prstGeom prst="borderCallout1">
            <a:avLst>
              <a:gd name="adj1" fmla="val 104005"/>
              <a:gd name="adj2" fmla="val 49808"/>
              <a:gd name="adj3" fmla="val 211619"/>
              <a:gd name="adj4" fmla="val 835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Dual engine exhausts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3352800" y="69977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61211"/>
              <a:gd name="adj4" fmla="val 5810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105400" y="6540500"/>
            <a:ext cx="1371600" cy="609600"/>
          </a:xfrm>
          <a:prstGeom prst="borderCallout1">
            <a:avLst>
              <a:gd name="adj1" fmla="val -146"/>
              <a:gd name="adj2" fmla="val 21506"/>
              <a:gd name="adj3" fmla="val -159701"/>
              <a:gd name="adj4" fmla="val -1044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Short sloped wing weapon load mount points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696200" y="6540500"/>
            <a:ext cx="1371600" cy="228600"/>
          </a:xfrm>
          <a:prstGeom prst="borderCallout1">
            <a:avLst>
              <a:gd name="adj1" fmla="val 9664"/>
              <a:gd name="adj2" fmla="val 43519"/>
              <a:gd name="adj3" fmla="val -316682"/>
              <a:gd name="adj4" fmla="val 3043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Stabilizer wings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228600" y="4635500"/>
            <a:ext cx="1371600" cy="533400"/>
          </a:xfrm>
          <a:prstGeom prst="borderCallout1">
            <a:avLst>
              <a:gd name="adj1" fmla="val 98184"/>
              <a:gd name="adj2" fmla="val 159242"/>
              <a:gd name="adj3" fmla="val 61538"/>
              <a:gd name="adj4" fmla="val 9898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Angular shaped step tandem pilot canopies</a:t>
            </a:r>
            <a:endParaRPr lang="en-US" sz="1200" dirty="0"/>
          </a:p>
        </p:txBody>
      </p:sp>
      <p:sp>
        <p:nvSpPr>
          <p:cNvPr id="16" name="Line Callout 1 15"/>
          <p:cNvSpPr/>
          <p:nvPr/>
        </p:nvSpPr>
        <p:spPr>
          <a:xfrm>
            <a:off x="1143000" y="6616700"/>
            <a:ext cx="1371600" cy="381000"/>
          </a:xfrm>
          <a:prstGeom prst="borderCallout1">
            <a:avLst>
              <a:gd name="adj1" fmla="val -899"/>
              <a:gd name="adj2" fmla="val 52952"/>
              <a:gd name="adj3" fmla="val -122720"/>
              <a:gd name="adj4" fmla="val 6062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Chin mounted 30mm chain gun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733800" y="23495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HOT MER: 4000m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AH-64 APACHE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2532" name="Picture 4" descr="C:\Users\r.a.barrameda.mil\Pictures\A Hughes YAH-64A prototype attack helicop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414" y="2316166"/>
            <a:ext cx="8598789" cy="5062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762000" y="5245100"/>
            <a:ext cx="1219200" cy="457200"/>
          </a:xfrm>
          <a:prstGeom prst="borderCallout1">
            <a:avLst>
              <a:gd name="adj1" fmla="val 50247"/>
              <a:gd name="adj2" fmla="val 101202"/>
              <a:gd name="adj3" fmla="val 24566"/>
              <a:gd name="adj4" fmla="val 18311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Target sight system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962400" y="2654300"/>
            <a:ext cx="1219200" cy="457200"/>
          </a:xfrm>
          <a:prstGeom prst="borderCallout1">
            <a:avLst>
              <a:gd name="adj1" fmla="val 97771"/>
              <a:gd name="adj2" fmla="val 65103"/>
              <a:gd name="adj3" fmla="val 219862"/>
              <a:gd name="adj4" fmla="val 2028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Main rotor blades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4038600" y="6845300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74962"/>
              <a:gd name="adj4" fmla="val 574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762000" y="4406900"/>
            <a:ext cx="1219200" cy="457200"/>
          </a:xfrm>
          <a:prstGeom prst="borderCallout1">
            <a:avLst>
              <a:gd name="adj1" fmla="val 56457"/>
              <a:gd name="adj2" fmla="val 99478"/>
              <a:gd name="adj3" fmla="val 82545"/>
              <a:gd name="adj4" fmla="val 20436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Tandem pilot cockpit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5791200" y="2578100"/>
            <a:ext cx="1219200" cy="228600"/>
          </a:xfrm>
          <a:prstGeom prst="borderCallout1">
            <a:avLst>
              <a:gd name="adj1" fmla="val 96080"/>
              <a:gd name="adj2" fmla="val 421"/>
              <a:gd name="adj3" fmla="val 822483"/>
              <a:gd name="adj4" fmla="val -1064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2133600" y="3416300"/>
            <a:ext cx="1219200" cy="228600"/>
          </a:xfrm>
          <a:prstGeom prst="borderCallout1">
            <a:avLst>
              <a:gd name="adj1" fmla="val 99854"/>
              <a:gd name="adj2" fmla="val 99478"/>
              <a:gd name="adj3" fmla="val 473269"/>
              <a:gd name="adj4" fmla="val 21999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Air inlets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5715000" y="6083300"/>
            <a:ext cx="1219200" cy="914400"/>
          </a:xfrm>
          <a:prstGeom prst="borderCallout1">
            <a:avLst>
              <a:gd name="adj1" fmla="val 1740"/>
              <a:gd name="adj2" fmla="val 49242"/>
              <a:gd name="adj3" fmla="val -123830"/>
              <a:gd name="adj4" fmla="val 187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Both sides of fuselage have straight wing weapon load mount points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7086600" y="3187700"/>
            <a:ext cx="1295400" cy="228600"/>
          </a:xfrm>
          <a:prstGeom prst="borderCallout1">
            <a:avLst>
              <a:gd name="adj1" fmla="val 97024"/>
              <a:gd name="adj2" fmla="val 560"/>
              <a:gd name="adj3" fmla="val 315054"/>
              <a:gd name="adj4" fmla="val -297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L/S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7391400" y="5854700"/>
            <a:ext cx="1295400" cy="457200"/>
          </a:xfrm>
          <a:prstGeom prst="borderCallout1">
            <a:avLst>
              <a:gd name="adj1" fmla="val -892"/>
              <a:gd name="adj2" fmla="val 1295"/>
              <a:gd name="adj3" fmla="val -99529"/>
              <a:gd name="adj4" fmla="val -3635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Synchronized elevator wing</a:t>
            </a:r>
            <a:endParaRPr lang="en-US" sz="1200" dirty="0"/>
          </a:p>
        </p:txBody>
      </p:sp>
      <p:sp>
        <p:nvSpPr>
          <p:cNvPr id="14" name="Line Callout 1 13"/>
          <p:cNvSpPr/>
          <p:nvPr/>
        </p:nvSpPr>
        <p:spPr>
          <a:xfrm>
            <a:off x="2057400" y="6540500"/>
            <a:ext cx="1219200" cy="304800"/>
          </a:xfrm>
          <a:prstGeom prst="borderCallout1">
            <a:avLst>
              <a:gd name="adj1" fmla="val 1740"/>
              <a:gd name="adj2" fmla="val 49242"/>
              <a:gd name="adj3" fmla="val -195795"/>
              <a:gd name="adj4" fmla="val 14263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chain gun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3733800" y="21209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AH-64 APACHE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24134"/>
            <a:ext cx="8120580" cy="540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7543800" y="4711700"/>
            <a:ext cx="1219200" cy="457200"/>
          </a:xfrm>
          <a:prstGeom prst="borderCallout1">
            <a:avLst>
              <a:gd name="adj1" fmla="val 56497"/>
              <a:gd name="adj2" fmla="val -1142"/>
              <a:gd name="adj3" fmla="val 93316"/>
              <a:gd name="adj4" fmla="val -59078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Target sight system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3733800" y="3263900"/>
            <a:ext cx="1219200" cy="457200"/>
          </a:xfrm>
          <a:prstGeom prst="borderCallout1">
            <a:avLst>
              <a:gd name="adj1" fmla="val 97771"/>
              <a:gd name="adj2" fmla="val 65103"/>
              <a:gd name="adj3" fmla="val 256052"/>
              <a:gd name="adj4" fmla="val 10028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 Main rotor blades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4876800" y="6616700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74962"/>
              <a:gd name="adj4" fmla="val 57476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wheeled landing gears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7315200" y="3949700"/>
            <a:ext cx="1219200" cy="457200"/>
          </a:xfrm>
          <a:prstGeom prst="borderCallout1">
            <a:avLst>
              <a:gd name="adj1" fmla="val 100207"/>
              <a:gd name="adj2" fmla="val 1822"/>
              <a:gd name="adj3" fmla="val 186712"/>
              <a:gd name="adj4" fmla="val -90164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Tandem pilot cockpit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914400" y="3492500"/>
            <a:ext cx="1219200" cy="228600"/>
          </a:xfrm>
          <a:prstGeom prst="borderCallout1">
            <a:avLst>
              <a:gd name="adj1" fmla="val 100247"/>
              <a:gd name="adj2" fmla="val 99640"/>
              <a:gd name="adj3" fmla="val 614150"/>
              <a:gd name="adj4" fmla="val 26436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</a:t>
            </a:r>
            <a:endParaRPr lang="en-US" sz="1200" dirty="0"/>
          </a:p>
        </p:txBody>
      </p:sp>
      <p:sp>
        <p:nvSpPr>
          <p:cNvPr id="13" name="Line Callout 1 12"/>
          <p:cNvSpPr/>
          <p:nvPr/>
        </p:nvSpPr>
        <p:spPr>
          <a:xfrm>
            <a:off x="6934200" y="6235700"/>
            <a:ext cx="1219200" cy="304800"/>
          </a:xfrm>
          <a:prstGeom prst="borderCallout1">
            <a:avLst>
              <a:gd name="adj1" fmla="val 1740"/>
              <a:gd name="adj2" fmla="val 49242"/>
              <a:gd name="adj3" fmla="val -214545"/>
              <a:gd name="adj4" fmla="val -5267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30mm chain gun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733800" y="21209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30mm MER: 4000m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3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AH-1 COBRA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0482" name="Picture 2" descr="C:\Users\r.a.barrameda.mil\Pictures\m0201403280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3" y="2120900"/>
            <a:ext cx="8239125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Line Callout 1 3"/>
          <p:cNvSpPr/>
          <p:nvPr/>
        </p:nvSpPr>
        <p:spPr>
          <a:xfrm>
            <a:off x="2667000" y="2349500"/>
            <a:ext cx="1447800" cy="609600"/>
          </a:xfrm>
          <a:prstGeom prst="borderCallout1">
            <a:avLst>
              <a:gd name="adj1" fmla="val 99854"/>
              <a:gd name="adj2" fmla="val 99478"/>
              <a:gd name="adj3" fmla="val 226885"/>
              <a:gd name="adj4" fmla="val 12137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 or 4 main rotor blades depending on variant</a:t>
            </a:r>
            <a:endParaRPr lang="en-US" sz="1200" dirty="0"/>
          </a:p>
        </p:txBody>
      </p:sp>
      <p:sp>
        <p:nvSpPr>
          <p:cNvPr id="5" name="Line Callout 1 4"/>
          <p:cNvSpPr/>
          <p:nvPr/>
        </p:nvSpPr>
        <p:spPr>
          <a:xfrm>
            <a:off x="7696200" y="3492500"/>
            <a:ext cx="1295400" cy="228600"/>
          </a:xfrm>
          <a:prstGeom prst="borderCallout1">
            <a:avLst>
              <a:gd name="adj1" fmla="val 97024"/>
              <a:gd name="adj2" fmla="val 46883"/>
              <a:gd name="adj3" fmla="val 365054"/>
              <a:gd name="adj4" fmla="val 23943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rotor L/S</a:t>
            </a:r>
            <a:endParaRPr lang="en-US" sz="1200" dirty="0"/>
          </a:p>
        </p:txBody>
      </p:sp>
      <p:sp>
        <p:nvSpPr>
          <p:cNvPr id="6" name="Line Callout 1 5"/>
          <p:cNvSpPr/>
          <p:nvPr/>
        </p:nvSpPr>
        <p:spPr>
          <a:xfrm>
            <a:off x="6400800" y="5778500"/>
            <a:ext cx="1295400" cy="457200"/>
          </a:xfrm>
          <a:prstGeom prst="borderCallout1">
            <a:avLst>
              <a:gd name="adj1" fmla="val 5358"/>
              <a:gd name="adj2" fmla="val 44677"/>
              <a:gd name="adj3" fmla="val -139112"/>
              <a:gd name="adj4" fmla="val 15855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Synchronized elevator wing</a:t>
            </a:r>
            <a:endParaRPr lang="en-US" sz="1200" dirty="0"/>
          </a:p>
        </p:txBody>
      </p:sp>
      <p:sp>
        <p:nvSpPr>
          <p:cNvPr id="7" name="Line Callout 1 6"/>
          <p:cNvSpPr/>
          <p:nvPr/>
        </p:nvSpPr>
        <p:spPr>
          <a:xfrm>
            <a:off x="3733800" y="6007100"/>
            <a:ext cx="1219200" cy="457200"/>
          </a:xfrm>
          <a:prstGeom prst="borderCallout1">
            <a:avLst>
              <a:gd name="adj1" fmla="val 1740"/>
              <a:gd name="adj2" fmla="val 49242"/>
              <a:gd name="adj3" fmla="val -106212"/>
              <a:gd name="adj4" fmla="val 15289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Fixed  landing skids</a:t>
            </a:r>
            <a:endParaRPr lang="en-US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457200" y="5549900"/>
            <a:ext cx="1371600" cy="457200"/>
          </a:xfrm>
          <a:prstGeom prst="borderCallout1">
            <a:avLst>
              <a:gd name="adj1" fmla="val 1740"/>
              <a:gd name="adj2" fmla="val 49242"/>
              <a:gd name="adj3" fmla="val -124962"/>
              <a:gd name="adj4" fmla="val 9141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Chin mounted 20mm Gatling gun</a:t>
            </a:r>
            <a:endParaRPr lang="en-US" sz="1200" dirty="0"/>
          </a:p>
        </p:txBody>
      </p:sp>
      <p:sp>
        <p:nvSpPr>
          <p:cNvPr id="9" name="Line Callout 1 8"/>
          <p:cNvSpPr/>
          <p:nvPr/>
        </p:nvSpPr>
        <p:spPr>
          <a:xfrm>
            <a:off x="609600" y="3873500"/>
            <a:ext cx="1219200" cy="304800"/>
          </a:xfrm>
          <a:prstGeom prst="borderCallout1">
            <a:avLst>
              <a:gd name="adj1" fmla="val 56457"/>
              <a:gd name="adj2" fmla="val 99478"/>
              <a:gd name="adj3" fmla="val 146087"/>
              <a:gd name="adj4" fmla="val 151242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Tandem cockpit</a:t>
            </a:r>
            <a:endParaRPr lang="en-US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905000" y="5930900"/>
            <a:ext cx="1676400" cy="457200"/>
          </a:xfrm>
          <a:prstGeom prst="borderCallout1">
            <a:avLst>
              <a:gd name="adj1" fmla="val 1740"/>
              <a:gd name="adj2" fmla="val 49242"/>
              <a:gd name="adj3" fmla="val -239545"/>
              <a:gd name="adj4" fmla="val 10158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Slim fuselage making it faster and harder to hit</a:t>
            </a:r>
            <a:endParaRPr lang="en-US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1905000" y="3187700"/>
            <a:ext cx="1219200" cy="228600"/>
          </a:xfrm>
          <a:prstGeom prst="borderCallout1">
            <a:avLst>
              <a:gd name="adj1" fmla="val 99854"/>
              <a:gd name="adj2" fmla="val 99478"/>
              <a:gd name="adj3" fmla="val 552436"/>
              <a:gd name="adj4" fmla="val 167647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Air inlets</a:t>
            </a:r>
            <a:endParaRPr lang="en-US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6019800" y="4254500"/>
            <a:ext cx="1219200" cy="228600"/>
          </a:xfrm>
          <a:prstGeom prst="borderCallout1">
            <a:avLst>
              <a:gd name="adj1" fmla="val 96080"/>
              <a:gd name="adj2" fmla="val 421"/>
              <a:gd name="adj3" fmla="val 143316"/>
              <a:gd name="adj4" fmla="val -36421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Engine exhausts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4343400" y="2159000"/>
            <a:ext cx="1676400" cy="38100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20mm MER: 2000m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Hellfire MER: 8000m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4784</Words>
  <Application>Microsoft Office PowerPoint</Application>
  <PresentationFormat>Custom</PresentationFormat>
  <Paragraphs>991</Paragraphs>
  <Slides>100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6" baseType="lpstr">
      <vt:lpstr>Arial</vt:lpstr>
      <vt:lpstr>Calibri</vt:lpstr>
      <vt:lpstr>David</vt:lpstr>
      <vt:lpstr>Times New Roman</vt:lpstr>
      <vt:lpstr>Wingdings</vt:lpstr>
      <vt:lpstr>Office Theme</vt:lpstr>
      <vt:lpstr>Bradley Training and Assessment Course  (BTAC)         Student Read Ahead</vt:lpstr>
      <vt:lpstr>PowerPoint Presentation</vt:lpstr>
      <vt:lpstr>PowerPoint Presentation</vt:lpstr>
      <vt:lpstr>VERBATIM NOTE CARDS</vt:lpstr>
      <vt:lpstr>Forward Feed Section Subcomponents (Verbatim)</vt:lpstr>
      <vt:lpstr>Receiver Assembly Subassemblies  (Verbatim)</vt:lpstr>
      <vt:lpstr>Firing Pin Assembly  (Verbatim)</vt:lpstr>
      <vt:lpstr>25-mm Equipment Data  (Verbatim)</vt:lpstr>
      <vt:lpstr>25-mm Equipment Data  (Verbatim)</vt:lpstr>
      <vt:lpstr>25-mm Equipment Data  (Verbatim)</vt:lpstr>
      <vt:lpstr>25-mm Equipment Data (Verbatim)</vt:lpstr>
      <vt:lpstr>25-mm Equipment Data  (Verbatim)</vt:lpstr>
      <vt:lpstr>25-mm Equipment Data  (Verbatim)</vt:lpstr>
      <vt:lpstr>25-mm Equipment Data  (Verbatim)</vt:lpstr>
      <vt:lpstr>PowerPoint Presentation</vt:lpstr>
      <vt:lpstr>Power Transmission System</vt:lpstr>
      <vt:lpstr>Feed Dwell (Verbatim)</vt:lpstr>
      <vt:lpstr>Fire Dwell (Verbatim)</vt:lpstr>
      <vt:lpstr>Ramming/Extracting  (Verbatim)</vt:lpstr>
      <vt:lpstr>Dual Feed System  (Verbatim)</vt:lpstr>
      <vt:lpstr>Double Feed Prevention (Verbatim)</vt:lpstr>
      <vt:lpstr>Recoil Mechanism  (Verbatim)</vt:lpstr>
      <vt:lpstr>Sear Assembly (Verbatim)</vt:lpstr>
      <vt:lpstr>Mechanical Safety Interlock System  (Verbatim)  6 Components</vt:lpstr>
      <vt:lpstr>Mechanical Safety Interlock System Failure Modes  (Verbatim)</vt:lpstr>
      <vt:lpstr>Timing of Power Train  (Verbatim)</vt:lpstr>
      <vt:lpstr>Electrical System  (Verbatim)</vt:lpstr>
      <vt:lpstr>Index Drive Cable Assembly  (Verbatim)</vt:lpstr>
      <vt:lpstr>PowerPoint Presentation</vt:lpstr>
      <vt:lpstr>T-72 </vt:lpstr>
      <vt:lpstr>T-72</vt:lpstr>
      <vt:lpstr>T-80 </vt:lpstr>
      <vt:lpstr>T-80 </vt:lpstr>
      <vt:lpstr>T-90 </vt:lpstr>
      <vt:lpstr>T-90 </vt:lpstr>
      <vt:lpstr>BMP-2 </vt:lpstr>
      <vt:lpstr>BMP-2 </vt:lpstr>
      <vt:lpstr>BMP-3 </vt:lpstr>
      <vt:lpstr>BMP-3 </vt:lpstr>
      <vt:lpstr>BMD-2 </vt:lpstr>
      <vt:lpstr>BMD-2 </vt:lpstr>
      <vt:lpstr>BMD-3 </vt:lpstr>
      <vt:lpstr>BMD-3 </vt:lpstr>
      <vt:lpstr>BTR-70 </vt:lpstr>
      <vt:lpstr>BTR-70 </vt:lpstr>
      <vt:lpstr>BTR-80 </vt:lpstr>
      <vt:lpstr>BTR-80 </vt:lpstr>
      <vt:lpstr>TYPE 96</vt:lpstr>
      <vt:lpstr>TYPE 96</vt:lpstr>
      <vt:lpstr>TYPE 99</vt:lpstr>
      <vt:lpstr>TYPE 99</vt:lpstr>
      <vt:lpstr>TYPE 97</vt:lpstr>
      <vt:lpstr>TYPE 97</vt:lpstr>
      <vt:lpstr>ZBL 09</vt:lpstr>
      <vt:lpstr>ZBL 09</vt:lpstr>
      <vt:lpstr>CHALLENGER 2</vt:lpstr>
      <vt:lpstr>CHALLENGER 2</vt:lpstr>
      <vt:lpstr>WARRIOR</vt:lpstr>
      <vt:lpstr>WARRIOR</vt:lpstr>
      <vt:lpstr>LEOPARD 2</vt:lpstr>
      <vt:lpstr>LEOPARD 2</vt:lpstr>
      <vt:lpstr>PUMA</vt:lpstr>
      <vt:lpstr>PUMA</vt:lpstr>
      <vt:lpstr>GTK BOXER</vt:lpstr>
      <vt:lpstr>GTK BOXER</vt:lpstr>
      <vt:lpstr>LECLERC</vt:lpstr>
      <vt:lpstr>LECLERC</vt:lpstr>
      <vt:lpstr>VBCI</vt:lpstr>
      <vt:lpstr>VBCI</vt:lpstr>
      <vt:lpstr>K1A1</vt:lpstr>
      <vt:lpstr>K1A1</vt:lpstr>
      <vt:lpstr>K21</vt:lpstr>
      <vt:lpstr>K21</vt:lpstr>
      <vt:lpstr>M1A1 ABRAMS</vt:lpstr>
      <vt:lpstr>M1A1 ABRAMS</vt:lpstr>
      <vt:lpstr>M2/M3 BRADLEY</vt:lpstr>
      <vt:lpstr>M2/M3 BRADLEY</vt:lpstr>
      <vt:lpstr>LAV-25 COYOTE</vt:lpstr>
      <vt:lpstr>LAV-25 COYOTE</vt:lpstr>
      <vt:lpstr>STRYKER (M1126 ICV)</vt:lpstr>
      <vt:lpstr>STRYKER (M1126 ICV)</vt:lpstr>
      <vt:lpstr>AAV</vt:lpstr>
      <vt:lpstr>AAV</vt:lpstr>
      <vt:lpstr>M-ATV</vt:lpstr>
      <vt:lpstr>M-ATV</vt:lpstr>
      <vt:lpstr>PowerPoint Presentation</vt:lpstr>
      <vt:lpstr>MI-24P HIND-F</vt:lpstr>
      <vt:lpstr>MI-24P HIND-F</vt:lpstr>
      <vt:lpstr>MI-28 HAVOC</vt:lpstr>
      <vt:lpstr>MI-28 HAVOC</vt:lpstr>
      <vt:lpstr>KA-52 HOKUM-B (Alligator)</vt:lpstr>
      <vt:lpstr>KA-52 HOKUM-B (Alligator)</vt:lpstr>
      <vt:lpstr>Z-10</vt:lpstr>
      <vt:lpstr>Z-10</vt:lpstr>
      <vt:lpstr>EC-665 TIGER</vt:lpstr>
      <vt:lpstr>EC-665 TIGER</vt:lpstr>
      <vt:lpstr>AH-64 APACHE</vt:lpstr>
      <vt:lpstr>AH-64 APACHE</vt:lpstr>
      <vt:lpstr>AH-1 COBRA</vt:lpstr>
      <vt:lpstr>AH-1 COBRA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G harmon Jr</dc:creator>
  <cp:lastModifiedBy>Gray, Robert L SFC MIL MISC USA</cp:lastModifiedBy>
  <cp:revision>7</cp:revision>
  <dcterms:created xsi:type="dcterms:W3CDTF">2022-05-20T15:59:49Z</dcterms:created>
  <dcterms:modified xsi:type="dcterms:W3CDTF">2022-05-20T16:32:23Z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2020-12-16T00:00:00Z</vt:filetime>
  </property>
  <property fmtid="{D5CDD505-2E9C-101B-9397-08002B2CF9AE}" pid="3" name="Creator">
    <vt:lpwstr>Adobe Acrobat Pro DC 20.13.20064</vt:lpwstr>
  </property>
  <property fmtid="{D5CDD505-2E9C-101B-9397-08002B2CF9AE}" pid="4" name="LastSaved">
    <vt:filetime>2022-05-20T00:00:00Z</vt:filetime>
  </property>
</Properties>
</file>